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79"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DBE9FD-699E-4E5D-B8CD-832B1AF0C192}" type="datetimeFigureOut">
              <a:rPr lang="en-US" smtClean="0"/>
              <a:t>12/10/2019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F69D-5E7A-434E-AA83-6FAA1F8034FF}" type="slidenum">
              <a:rPr lang="en-US" smtClean="0"/>
              <a:t>‹#›</a:t>
            </a:fld>
            <a:endParaRPr lang="en-US"/>
          </a:p>
        </p:txBody>
      </p:sp>
    </p:spTree>
    <p:extLst>
      <p:ext uri="{BB962C8B-B14F-4D97-AF65-F5344CB8AC3E}">
        <p14:creationId xmlns:p14="http://schemas.microsoft.com/office/powerpoint/2010/main" val="3506812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6BF69D-5E7A-434E-AA83-6FAA1F8034FF}" type="slidenum">
              <a:rPr lang="en-US" smtClean="0"/>
              <a:t>1</a:t>
            </a:fld>
            <a:endParaRPr lang="en-US"/>
          </a:p>
        </p:txBody>
      </p:sp>
    </p:spTree>
    <p:extLst>
      <p:ext uri="{BB962C8B-B14F-4D97-AF65-F5344CB8AC3E}">
        <p14:creationId xmlns:p14="http://schemas.microsoft.com/office/powerpoint/2010/main" val="1077280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5394EB-E111-45B3-ADAD-32EDFE7998C2}" type="datetime1">
              <a:rPr lang="en-US" smtClean="0"/>
              <a:t>12/10/2019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3151927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D1B580-DA96-4C27-B95E-7D73B7738F79}" type="datetime1">
              <a:rPr lang="en-US" smtClean="0"/>
              <a:t>12/10/2019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64377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C20EF8-2F91-4A5D-91B4-8EFBA0819FD9}" type="datetime1">
              <a:rPr lang="en-US" smtClean="0"/>
              <a:t>12/10/2019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417823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BD8D322-661D-44D9-BC4B-07D2D48A11E5}" type="datetime1">
              <a:rPr lang="en-US" smtClean="0"/>
              <a:t>12/10/2019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396818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E74C594-5B3E-4CE0-A78F-1ADBFF2DD07C}" type="datetime1">
              <a:rPr lang="en-US" smtClean="0"/>
              <a:t>12/10/2019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399933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E5D4F3-20E3-46EB-9F0D-7054C985A68E}" type="datetime1">
              <a:rPr lang="en-US" smtClean="0"/>
              <a:t>12/10/2019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425577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424977-0FFF-4427-AEB4-C11F2192248B}" type="datetime1">
              <a:rPr lang="en-US" smtClean="0"/>
              <a:t>12/10/2019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606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4AD2B2-47E3-473A-AB70-7457684528CB}" type="datetime1">
              <a:rPr lang="en-US" smtClean="0"/>
              <a:t>12/10/2019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517565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331301-6FE9-42C1-94E1-44FB82608634}" type="datetime1">
              <a:rPr lang="en-US" smtClean="0"/>
              <a:t>12/10/2019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961763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FB2433-049B-48BC-B864-3BB0D032CFD5}" type="datetime1">
              <a:rPr lang="en-US" smtClean="0"/>
              <a:t>12/10/2019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786179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99AD4A-8CC8-4D23-B852-93446D13D64E}" type="datetime1">
              <a:rPr lang="en-US" smtClean="0"/>
              <a:t>12/10/2019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996182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FAD3-C783-4F9A-A1CF-94B6E130F551}" type="datetime1">
              <a:rPr lang="en-US" smtClean="0"/>
              <a:t>12/10/2019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C3BADF-12D3-4908-BD41-B227DB7E973A}" type="slidenum">
              <a:rPr lang="en-US" smtClean="0"/>
              <a:t>‹#›</a:t>
            </a:fld>
            <a:endParaRPr lang="en-US"/>
          </a:p>
        </p:txBody>
      </p:sp>
    </p:spTree>
    <p:extLst>
      <p:ext uri="{BB962C8B-B14F-4D97-AF65-F5344CB8AC3E}">
        <p14:creationId xmlns:p14="http://schemas.microsoft.com/office/powerpoint/2010/main" val="3170253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6488668"/>
            <a:ext cx="12192000" cy="369332"/>
          </a:xfrm>
          <a:prstGeom prst="rect">
            <a:avLst/>
          </a:prstGeom>
          <a:solidFill>
            <a:schemeClr val="accent6">
              <a:lumMod val="75000"/>
            </a:schemeClr>
          </a:solidFill>
        </p:spPr>
        <p:txBody>
          <a:bodyPr wrap="square" rtlCol="0">
            <a:spAutoFit/>
          </a:bodyPr>
          <a:lstStyle/>
          <a:p>
            <a:r>
              <a:rPr lang="en-US" b="1" i="1" err="1" smtClean="0">
                <a:solidFill>
                  <a:schemeClr val="bg1"/>
                </a:solidFill>
              </a:rPr>
              <a:t>Học</a:t>
            </a:r>
            <a:r>
              <a:rPr lang="en-US" b="1" i="1" smtClean="0">
                <a:solidFill>
                  <a:schemeClr val="bg1"/>
                </a:solidFill>
              </a:rPr>
              <a:t> </a:t>
            </a:r>
            <a:r>
              <a:rPr lang="en-US" b="1" i="1" err="1" smtClean="0">
                <a:solidFill>
                  <a:schemeClr val="bg1"/>
                </a:solidFill>
              </a:rPr>
              <a:t>viên</a:t>
            </a:r>
            <a:r>
              <a:rPr lang="en-US" b="1" i="1" smtClean="0">
                <a:solidFill>
                  <a:schemeClr val="bg1"/>
                </a:solidFill>
              </a:rPr>
              <a:t> </a:t>
            </a:r>
            <a:r>
              <a:rPr lang="en-US" b="1" i="1" err="1" smtClean="0">
                <a:solidFill>
                  <a:schemeClr val="bg1"/>
                </a:solidFill>
              </a:rPr>
              <a:t>cao</a:t>
            </a:r>
            <a:r>
              <a:rPr lang="en-US" b="1" i="1" smtClean="0">
                <a:solidFill>
                  <a:schemeClr val="bg1"/>
                </a:solidFill>
              </a:rPr>
              <a:t> </a:t>
            </a:r>
            <a:r>
              <a:rPr lang="en-US" b="1" i="1" err="1" smtClean="0">
                <a:solidFill>
                  <a:schemeClr val="bg1"/>
                </a:solidFill>
              </a:rPr>
              <a:t>học</a:t>
            </a:r>
            <a:r>
              <a:rPr lang="en-US" b="1" i="1" smtClean="0">
                <a:solidFill>
                  <a:schemeClr val="bg1"/>
                </a:solidFill>
              </a:rPr>
              <a:t>: </a:t>
            </a:r>
            <a:r>
              <a:rPr lang="en-US" b="1" i="1" err="1" smtClean="0">
                <a:solidFill>
                  <a:schemeClr val="bg1"/>
                </a:solidFill>
              </a:rPr>
              <a:t>Dương</a:t>
            </a:r>
            <a:r>
              <a:rPr lang="en-US" b="1" i="1" smtClean="0">
                <a:solidFill>
                  <a:schemeClr val="bg1"/>
                </a:solidFill>
              </a:rPr>
              <a:t> </a:t>
            </a:r>
            <a:r>
              <a:rPr lang="en-US" b="1" i="1" err="1" smtClean="0">
                <a:solidFill>
                  <a:schemeClr val="bg1"/>
                </a:solidFill>
              </a:rPr>
              <a:t>Ngọc</a:t>
            </a:r>
            <a:r>
              <a:rPr lang="en-US" b="1" i="1" smtClean="0">
                <a:solidFill>
                  <a:schemeClr val="bg1"/>
                </a:solidFill>
              </a:rPr>
              <a:t> </a:t>
            </a:r>
            <a:r>
              <a:rPr lang="en-US" b="1" i="1" err="1" smtClean="0">
                <a:solidFill>
                  <a:schemeClr val="bg1"/>
                </a:solidFill>
              </a:rPr>
              <a:t>Vọng</a:t>
            </a:r>
            <a:endParaRPr lang="en-US" b="1" i="1">
              <a:solidFill>
                <a:schemeClr val="bg1"/>
              </a:solidFill>
            </a:endParaRPr>
          </a:p>
        </p:txBody>
      </p:sp>
      <p:sp>
        <p:nvSpPr>
          <p:cNvPr id="2" name="Title 1"/>
          <p:cNvSpPr>
            <a:spLocks noGrp="1"/>
          </p:cNvSpPr>
          <p:nvPr>
            <p:ph type="ctrTitle"/>
          </p:nvPr>
        </p:nvSpPr>
        <p:spPr>
          <a:xfrm>
            <a:off x="0" y="-1"/>
            <a:ext cx="12192000" cy="1004553"/>
          </a:xfrm>
          <a:solidFill>
            <a:schemeClr val="accent6">
              <a:lumMod val="75000"/>
            </a:schemeClr>
          </a:solidFill>
        </p:spPr>
        <p:txBody>
          <a:bodyPr>
            <a:normAutofit fontScale="90000"/>
          </a:bodyPr>
          <a:lstStyle/>
          <a:p>
            <a:r>
              <a:rPr lang="en-US" smtClean="0">
                <a:solidFill>
                  <a:schemeClr val="bg1"/>
                </a:solidFill>
                <a:latin typeface="Times New Roman" panose="02020603050405020304" pitchFamily="18" charset="0"/>
                <a:cs typeface="Times New Roman" panose="02020603050405020304" pitchFamily="18" charset="0"/>
              </a:rPr>
              <a:t/>
            </a:r>
            <a:br>
              <a:rPr lang="en-US" smtClean="0">
                <a:solidFill>
                  <a:schemeClr val="bg1"/>
                </a:solidFill>
                <a:latin typeface="Times New Roman" panose="02020603050405020304" pitchFamily="18" charset="0"/>
                <a:cs typeface="Times New Roman" panose="02020603050405020304" pitchFamily="18" charset="0"/>
              </a:rPr>
            </a:br>
            <a:r>
              <a:rPr lang="en-US" sz="2700" b="1" smtClean="0">
                <a:solidFill>
                  <a:schemeClr val="bg1"/>
                </a:solidFill>
                <a:latin typeface="Times New Roman" panose="02020603050405020304" pitchFamily="18" charset="0"/>
                <a:cs typeface="Times New Roman" panose="02020603050405020304" pitchFamily="18" charset="0"/>
              </a:rPr>
              <a:t>UBND THÀNH PHỐ HỒ CHÍ MINH</a:t>
            </a:r>
            <a:r>
              <a:rPr lang="en-US">
                <a:solidFill>
                  <a:schemeClr val="bg1"/>
                </a:solidFill>
                <a:latin typeface="Times New Roman" panose="02020603050405020304" pitchFamily="18" charset="0"/>
                <a:cs typeface="Times New Roman" panose="02020603050405020304" pitchFamily="18" charset="0"/>
              </a:rPr>
              <a:t/>
            </a:r>
            <a:br>
              <a:rPr lang="en-US">
                <a:solidFill>
                  <a:schemeClr val="bg1"/>
                </a:solidFill>
                <a:latin typeface="Times New Roman" panose="02020603050405020304" pitchFamily="18" charset="0"/>
                <a:cs typeface="Times New Roman" panose="02020603050405020304" pitchFamily="18" charset="0"/>
              </a:rPr>
            </a:br>
            <a:r>
              <a:rPr lang="en-US" sz="4900" b="1" smtClean="0">
                <a:solidFill>
                  <a:schemeClr val="bg1"/>
                </a:solidFill>
                <a:latin typeface="Times New Roman" panose="02020603050405020304" pitchFamily="18" charset="0"/>
                <a:cs typeface="Times New Roman" panose="02020603050405020304" pitchFamily="18" charset="0"/>
              </a:rPr>
              <a:t>TRƯỜNG ĐẠI HỌC SÀI GÒN</a:t>
            </a:r>
            <a:endParaRPr lang="en-US" sz="4000" b="1">
              <a:solidFill>
                <a:schemeClr val="bg1"/>
              </a:solidFill>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85499" y="6492875"/>
            <a:ext cx="317679" cy="365125"/>
          </a:xfrm>
        </p:spPr>
        <p:txBody>
          <a:bodyPr/>
          <a:lstStyle/>
          <a:p>
            <a:fld id="{60C3BADF-12D3-4908-BD41-B227DB7E973A}" type="slidenum">
              <a:rPr lang="en-US" sz="1800" b="1" smtClean="0">
                <a:solidFill>
                  <a:srgbClr val="FFFF00"/>
                </a:solidFill>
              </a:rPr>
              <a:t>1</a:t>
            </a:fld>
            <a:endParaRPr lang="en-US" sz="1800" b="1">
              <a:solidFill>
                <a:srgbClr val="FFFF00"/>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770843" cy="463639"/>
          </a:xfrm>
          <a:prstGeom prst="rect">
            <a:avLst/>
          </a:prstGeom>
        </p:spPr>
      </p:pic>
      <p:sp>
        <p:nvSpPr>
          <p:cNvPr id="10" name="Rectangle 9"/>
          <p:cNvSpPr/>
          <p:nvPr/>
        </p:nvSpPr>
        <p:spPr>
          <a:xfrm>
            <a:off x="762443" y="2120084"/>
            <a:ext cx="10805375" cy="2246769"/>
          </a:xfrm>
          <a:prstGeom prst="rect">
            <a:avLst/>
          </a:prstGeom>
        </p:spPr>
        <p:txBody>
          <a:bodyPr wrap="square">
            <a:spAutoFit/>
          </a:bodyPr>
          <a:lstStyle/>
          <a:p>
            <a:pPr algn="ctr"/>
            <a:r>
              <a:rPr lang="en-US" sz="3600" b="1" smtClean="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ĐỀ XUẤT GIẢM MỨC TIÊU THỤ NĂNG LƯỢNG CHO MẠNG CẢM BIẾN KHÔNG DÂY</a:t>
            </a:r>
          </a:p>
          <a:p>
            <a:pPr algn="ctr"/>
            <a:endParaRPr lang="en-US"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1400"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Tác</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giả</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PGS.TS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Trần</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Công</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Hùng</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Phan</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Thị</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Thể</a:t>
            </a:r>
            <a:endParaRPr lang="en-US" sz="2800" i="1">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63440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BỐ CỤC ĐỀ TÀI</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2</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817461" y="1456521"/>
            <a:ext cx="11001052" cy="5401479"/>
          </a:xfrm>
          <a:prstGeom prst="rect">
            <a:avLst/>
          </a:prstGeom>
          <a:noFill/>
        </p:spPr>
        <p:txBody>
          <a:bodyPr wrap="square" rtlCol="0">
            <a:spAutoFit/>
          </a:bodyPr>
          <a:lstStyle/>
          <a:p>
            <a:pPr>
              <a:spcBef>
                <a:spcPts val="600"/>
              </a:spcBef>
              <a:spcAft>
                <a:spcPts val="600"/>
              </a:spcAft>
            </a:pPr>
            <a:r>
              <a:rPr lang="en-US" sz="3600" b="1" smtClean="0">
                <a:latin typeface="Times New Roman" panose="02020603050405020304" pitchFamily="18" charset="0"/>
                <a:cs typeface="Times New Roman" panose="02020603050405020304" pitchFamily="18" charset="0"/>
              </a:rPr>
              <a:t>TỔNG QUAN</a:t>
            </a:r>
          </a:p>
          <a:p>
            <a:pPr marL="400050" indent="-400050">
              <a:spcBef>
                <a:spcPts val="600"/>
              </a:spcBef>
              <a:spcAft>
                <a:spcPts val="600"/>
              </a:spcAft>
              <a:buAutoNum type="romanUcPeriod"/>
            </a:pPr>
            <a:r>
              <a:rPr lang="en-US" sz="3600" b="1" smtClean="0">
                <a:latin typeface="Times New Roman" panose="02020603050405020304" pitchFamily="18" charset="0"/>
                <a:cs typeface="Times New Roman" panose="02020603050405020304" pitchFamily="18" charset="0"/>
              </a:rPr>
              <a:t>GIỚI THIỆU</a:t>
            </a:r>
          </a:p>
          <a:p>
            <a:pPr marL="400050" indent="-400050">
              <a:spcBef>
                <a:spcPts val="600"/>
              </a:spcBef>
              <a:spcAft>
                <a:spcPts val="600"/>
              </a:spcAft>
              <a:buFontTx/>
              <a:buAutoNum type="romanUcPeriod"/>
            </a:pPr>
            <a:r>
              <a:rPr lang="en-US" sz="3600" b="1" smtClean="0">
                <a:latin typeface="Times New Roman" panose="02020603050405020304" pitchFamily="18" charset="0"/>
                <a:cs typeface="Times New Roman" panose="02020603050405020304" pitchFamily="18" charset="0"/>
              </a:rPr>
              <a:t>NỘI DUNG</a:t>
            </a:r>
          </a:p>
          <a:p>
            <a:pPr marL="457200" indent="-3175">
              <a:spcBef>
                <a:spcPts val="600"/>
              </a:spcBef>
              <a:spcAft>
                <a:spcPts val="600"/>
              </a:spcAft>
              <a:buFont typeface="+mj-lt"/>
              <a:buAutoNum type="alphaUcPeriod"/>
            </a:pPr>
            <a:r>
              <a:rPr lang="en-US" sz="3200" i="1" smtClean="0">
                <a:latin typeface="Times New Roman" panose="02020603050405020304" pitchFamily="18" charset="0"/>
                <a:cs typeface="Times New Roman" panose="02020603050405020304" pitchFamily="18" charset="0"/>
              </a:rPr>
              <a:t>Bầu </a:t>
            </a:r>
            <a:r>
              <a:rPr lang="en-US" sz="3200" i="1">
                <a:latin typeface="Times New Roman" panose="02020603050405020304" pitchFamily="18" charset="0"/>
                <a:cs typeface="Times New Roman" panose="02020603050405020304" pitchFamily="18" charset="0"/>
              </a:rPr>
              <a:t>chọn </a:t>
            </a:r>
            <a:r>
              <a:rPr lang="en-US" sz="3200" i="1" smtClean="0">
                <a:latin typeface="Times New Roman" panose="02020603050405020304" pitchFamily="18" charset="0"/>
                <a:cs typeface="Times New Roman" panose="02020603050405020304" pitchFamily="18" charset="0"/>
              </a:rPr>
              <a:t>ClusterHead</a:t>
            </a:r>
          </a:p>
          <a:p>
            <a:pPr marL="457200" indent="-3175">
              <a:spcBef>
                <a:spcPts val="600"/>
              </a:spcBef>
              <a:spcAft>
                <a:spcPts val="600"/>
              </a:spcAft>
              <a:buFont typeface="+mj-lt"/>
              <a:buAutoNum type="alphaUcPeriod"/>
            </a:pPr>
            <a:r>
              <a:rPr lang="en-US" sz="3200" i="1" smtClean="0">
                <a:latin typeface="Times New Roman" panose="02020603050405020304" pitchFamily="18" charset="0"/>
                <a:cs typeface="Times New Roman" panose="02020603050405020304" pitchFamily="18" charset="0"/>
              </a:rPr>
              <a:t>Tìm </a:t>
            </a:r>
            <a:r>
              <a:rPr lang="en-US" sz="3200" i="1">
                <a:latin typeface="Times New Roman" panose="02020603050405020304" pitchFamily="18" charset="0"/>
                <a:cs typeface="Times New Roman" panose="02020603050405020304" pitchFamily="18" charset="0"/>
              </a:rPr>
              <a:t>đường đi tối ưu giữa tập hợp con của ClusterHead</a:t>
            </a:r>
            <a:endParaRPr lang="en-US" sz="3200">
              <a:latin typeface="Times New Roman" panose="02020603050405020304" pitchFamily="18" charset="0"/>
              <a:cs typeface="Times New Roman" panose="02020603050405020304" pitchFamily="18" charset="0"/>
            </a:endParaRPr>
          </a:p>
          <a:p>
            <a:pPr>
              <a:spcBef>
                <a:spcPts val="600"/>
              </a:spcBef>
              <a:spcAft>
                <a:spcPts val="600"/>
              </a:spcAft>
            </a:pPr>
            <a:r>
              <a:rPr lang="en-US" sz="3600" b="1">
                <a:latin typeface="Times New Roman" panose="02020603050405020304" pitchFamily="18" charset="0"/>
                <a:cs typeface="Times New Roman" panose="02020603050405020304" pitchFamily="18" charset="0"/>
              </a:rPr>
              <a:t>III. </a:t>
            </a:r>
            <a:r>
              <a:rPr lang="en-US" sz="3600" b="1" smtClean="0">
                <a:latin typeface="Times New Roman" panose="02020603050405020304" pitchFamily="18" charset="0"/>
                <a:cs typeface="Times New Roman" panose="02020603050405020304" pitchFamily="18" charset="0"/>
              </a:rPr>
              <a:t>MÔ PHỎNG GIẢI THUẬT</a:t>
            </a:r>
          </a:p>
          <a:p>
            <a:pPr>
              <a:spcBef>
                <a:spcPts val="600"/>
              </a:spcBef>
              <a:spcAft>
                <a:spcPts val="600"/>
              </a:spcAft>
            </a:pPr>
            <a:r>
              <a:rPr lang="en-US" sz="3600" b="1">
                <a:latin typeface="Times New Roman" panose="02020603050405020304" pitchFamily="18" charset="0"/>
                <a:cs typeface="Times New Roman" panose="02020603050405020304" pitchFamily="18" charset="0"/>
              </a:rPr>
              <a:t>IV. KẾT LUẬN VÀ CÔNG VIỆC TƯƠNG </a:t>
            </a:r>
            <a:r>
              <a:rPr lang="en-US" sz="3600" b="1" smtClean="0">
                <a:latin typeface="Times New Roman" panose="02020603050405020304" pitchFamily="18" charset="0"/>
                <a:cs typeface="Times New Roman" panose="02020603050405020304" pitchFamily="18" charset="0"/>
              </a:rPr>
              <a:t>LAI</a:t>
            </a:r>
            <a:endParaRPr lang="en-US" sz="3600" b="1">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889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3</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618565" y="1227921"/>
            <a:ext cx="11199948" cy="5293757"/>
          </a:xfrm>
          <a:prstGeom prst="rect">
            <a:avLst/>
          </a:prstGeom>
          <a:noFill/>
        </p:spPr>
        <p:txBody>
          <a:bodyPr wrap="square" rtlCol="0">
            <a:spAutoFit/>
          </a:bodyPr>
          <a:lstStyle/>
          <a:p>
            <a:pPr>
              <a:spcBef>
                <a:spcPts val="600"/>
              </a:spcBef>
              <a:spcAft>
                <a:spcPts val="600"/>
              </a:spcAft>
            </a:pPr>
            <a:r>
              <a:rPr lang="en-US" sz="3600" smtClean="0"/>
              <a:t>Một mạng cảm biến không dây có thể chứa hàng chục đến hàng nghìn nút cảm biến không dây để giám sát từng khu vực và được ứng dụng nhiều trong công việc như: </a:t>
            </a:r>
          </a:p>
          <a:p>
            <a:pPr marL="571500" indent="-571500">
              <a:spcBef>
                <a:spcPts val="600"/>
              </a:spcBef>
              <a:spcAft>
                <a:spcPts val="600"/>
              </a:spcAft>
              <a:buFont typeface="Wingdings" panose="05000000000000000000" pitchFamily="2" charset="2"/>
              <a:buChar char="§"/>
            </a:pPr>
            <a:r>
              <a:rPr lang="en-US" sz="3600" smtClean="0"/>
              <a:t>Bảo mật</a:t>
            </a:r>
          </a:p>
          <a:p>
            <a:pPr marL="571500" indent="-571500">
              <a:spcBef>
                <a:spcPts val="600"/>
              </a:spcBef>
              <a:spcAft>
                <a:spcPts val="600"/>
              </a:spcAft>
              <a:buFont typeface="Wingdings" panose="05000000000000000000" pitchFamily="2" charset="2"/>
              <a:buChar char="§"/>
            </a:pPr>
            <a:r>
              <a:rPr lang="en-US" sz="3600"/>
              <a:t>G</a:t>
            </a:r>
            <a:r>
              <a:rPr lang="en-US" sz="3600" smtClean="0"/>
              <a:t>iám sát </a:t>
            </a:r>
          </a:p>
          <a:p>
            <a:pPr marL="571500" indent="-571500">
              <a:spcBef>
                <a:spcPts val="600"/>
              </a:spcBef>
              <a:spcAft>
                <a:spcPts val="600"/>
              </a:spcAft>
              <a:buFont typeface="Wingdings" panose="05000000000000000000" pitchFamily="2" charset="2"/>
              <a:buChar char="§"/>
            </a:pPr>
            <a:r>
              <a:rPr lang="en-US" sz="3600"/>
              <a:t>N</a:t>
            </a:r>
            <a:r>
              <a:rPr lang="en-US" sz="3600" smtClean="0"/>
              <a:t>ghiên cứu biến đổi khí hậu</a:t>
            </a:r>
          </a:p>
          <a:p>
            <a:pPr marL="571500" indent="-571500">
              <a:spcBef>
                <a:spcPts val="600"/>
              </a:spcBef>
              <a:spcAft>
                <a:spcPts val="600"/>
              </a:spcAft>
              <a:buFont typeface="Wingdings" panose="05000000000000000000" pitchFamily="2" charset="2"/>
              <a:buChar char="§"/>
            </a:pPr>
            <a:r>
              <a:rPr lang="en-US" sz="3600"/>
              <a:t>T</a:t>
            </a:r>
            <a:r>
              <a:rPr lang="en-US" sz="3600" smtClean="0"/>
              <a:t>heo dõi tình trạng sức khỏe. </a:t>
            </a:r>
          </a:p>
          <a:p>
            <a:pPr marL="571500" indent="-571500">
              <a:spcBef>
                <a:spcPts val="600"/>
              </a:spcBef>
              <a:spcAft>
                <a:spcPts val="600"/>
              </a:spcAft>
              <a:buFont typeface="Wingdings" panose="05000000000000000000" pitchFamily="2" charset="2"/>
              <a:buChar char="§"/>
            </a:pPr>
            <a:r>
              <a:rPr lang="en-US" sz="3600" smtClean="0">
                <a:latin typeface="Times New Roman" panose="02020603050405020304" pitchFamily="18" charset="0"/>
                <a:cs typeface="Times New Roman" panose="02020603050405020304" pitchFamily="18" charset="0"/>
              </a:rPr>
              <a:t>v.v..</a:t>
            </a: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4205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4</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472368" y="4009800"/>
            <a:ext cx="11346145" cy="2554545"/>
          </a:xfrm>
          <a:prstGeom prst="rect">
            <a:avLst/>
          </a:prstGeom>
          <a:noFill/>
        </p:spPr>
        <p:txBody>
          <a:bodyPr wrap="square" rtlCol="0">
            <a:spAutoFit/>
          </a:bodyPr>
          <a:lstStyle/>
          <a:p>
            <a:pPr>
              <a:spcBef>
                <a:spcPts val="600"/>
              </a:spcBef>
              <a:spcAft>
                <a:spcPts val="600"/>
              </a:spcAft>
            </a:pPr>
            <a:r>
              <a:rPr lang="en-US" sz="3200" smtClean="0"/>
              <a:t>Mỗi </a:t>
            </a:r>
            <a:r>
              <a:rPr lang="en-US" sz="3200"/>
              <a:t>node sẽ xử lý, lưu trữ và gửi thông tin đến các node khác trong mạng. Để truyền dữ liệu thì  các node cần có đủ  nguồn pin. </a:t>
            </a:r>
            <a:r>
              <a:rPr lang="en-US" sz="3200" smtClean="0"/>
              <a:t>Nếu một node không có đủ nguồn pin thì nó không thể làm việc. Vì vậy, tối ưu hóa năng lượng là một vấn đề lớn trong mạng cảm biến không dây. </a:t>
            </a:r>
            <a:endParaRPr lang="en-US" sz="320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8753" y="1343545"/>
            <a:ext cx="7385258" cy="2488865"/>
          </a:xfrm>
          <a:prstGeom prst="rect">
            <a:avLst/>
          </a:prstGeom>
        </p:spPr>
      </p:pic>
    </p:spTree>
    <p:extLst>
      <p:ext uri="{BB962C8B-B14F-4D97-AF65-F5344CB8AC3E}">
        <p14:creationId xmlns:p14="http://schemas.microsoft.com/office/powerpoint/2010/main" val="1907355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5</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586350" y="1927167"/>
            <a:ext cx="11001052" cy="4047262"/>
          </a:xfrm>
          <a:prstGeom prst="rect">
            <a:avLst/>
          </a:prstGeom>
          <a:noFill/>
        </p:spPr>
        <p:txBody>
          <a:bodyPr wrap="square" rtlCol="0">
            <a:spAutoFit/>
          </a:bodyPr>
          <a:lstStyle/>
          <a:p>
            <a:pPr>
              <a:spcBef>
                <a:spcPts val="600"/>
              </a:spcBef>
              <a:spcAft>
                <a:spcPts val="600"/>
              </a:spcAft>
            </a:pPr>
            <a:r>
              <a:rPr lang="en-US" sz="3600" smtClean="0"/>
              <a:t>Để tận dụng nguồn năng lượng của các node và duy trì thời gian làm việc của  các mạng cảm biến không dây cần phải có một giải thuật định tuyến hiệu quả. Trong bài báo này, chúng tôi nghiên cứu giải pháp chọn cơ chế  đầu cụm (cụm chủ) và sử dụng giải thuật Dijkstra để tìm đường đi ngắn nhất   từ các cụm chủ tớí trạm gốc(BS).</a:t>
            </a:r>
            <a:endParaRPr lang="en-US" sz="3600" b="1" smtClean="0">
              <a:latin typeface="Times New Roman" panose="02020603050405020304" pitchFamily="18" charset="0"/>
              <a:cs typeface="Times New Roman" panose="02020603050405020304" pitchFamily="18" charset="0"/>
            </a:endParaRPr>
          </a:p>
          <a:p>
            <a:endParaRPr lang="en-US" smtClean="0">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0672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6</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29149" y="1398494"/>
            <a:ext cx="5599298" cy="5586145"/>
          </a:xfrm>
          <a:prstGeom prst="rect">
            <a:avLst/>
          </a:prstGeom>
          <a:noFill/>
        </p:spPr>
        <p:txBody>
          <a:bodyPr wrap="square" rtlCol="0">
            <a:spAutoFit/>
          </a:bodyPr>
          <a:lstStyle/>
          <a:p>
            <a:pPr marL="457200" indent="-457200" algn="just">
              <a:spcBef>
                <a:spcPts val="600"/>
              </a:spcBef>
              <a:spcAft>
                <a:spcPts val="600"/>
              </a:spcAft>
              <a:buFont typeface="Arial" panose="020B0604020202020204" pitchFamily="34" charset="0"/>
              <a:buChar char="•"/>
            </a:pPr>
            <a:r>
              <a:rPr lang="en-US" sz="3200" smtClean="0"/>
              <a:t>Một </a:t>
            </a:r>
            <a:r>
              <a:rPr lang="en-US" sz="3200"/>
              <a:t>mạng cảm biến có thể được thực hiện bằng cách lắp đặt các nút cảm biến thành các cụm. Mỗi cụm có một leader được gọi là cụm chủ. Một cụm chủ có thể được bầu chọn bởi các cảm biến thành viên trong một cụm hoặc do người thiết kế hể thống mạng chỉ định.</a:t>
            </a:r>
            <a:endParaRPr lang="en-US" sz="3200" smtClean="0">
              <a:latin typeface="Times New Roman" panose="02020603050405020304" pitchFamily="18" charset="0"/>
              <a:cs typeface="Times New Roman" panose="02020603050405020304" pitchFamily="18" charset="0"/>
            </a:endParaRPr>
          </a:p>
          <a:p>
            <a:pPr algn="just"/>
            <a:endParaRPr lang="en-US" sz="3200">
              <a:latin typeface="Times New Roman" panose="02020603050405020304" pitchFamily="18" charset="0"/>
              <a:cs typeface="Times New Roman" panose="02020603050405020304" pitchFamily="18" charset="0"/>
            </a:endParaRPr>
          </a:p>
        </p:txBody>
      </p:sp>
      <p:pic>
        <p:nvPicPr>
          <p:cNvPr id="9" name="image50.jpeg"/>
          <p:cNvPicPr/>
          <p:nvPr/>
        </p:nvPicPr>
        <p:blipFill>
          <a:blip r:embed="rId3" cstate="print"/>
          <a:stretch>
            <a:fillRect/>
          </a:stretch>
        </p:blipFill>
        <p:spPr>
          <a:xfrm>
            <a:off x="5766323" y="1398494"/>
            <a:ext cx="6052190" cy="4222377"/>
          </a:xfrm>
          <a:prstGeom prst="rect">
            <a:avLst/>
          </a:prstGeom>
        </p:spPr>
      </p:pic>
    </p:spTree>
    <p:extLst>
      <p:ext uri="{BB962C8B-B14F-4D97-AF65-F5344CB8AC3E}">
        <p14:creationId xmlns:p14="http://schemas.microsoft.com/office/powerpoint/2010/main" val="1834745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7</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29149" y="1398494"/>
            <a:ext cx="5599298" cy="5509200"/>
          </a:xfrm>
          <a:prstGeom prst="rect">
            <a:avLst/>
          </a:prstGeom>
          <a:noFill/>
        </p:spPr>
        <p:txBody>
          <a:bodyPr wrap="square" rtlCol="0">
            <a:spAutoFit/>
          </a:bodyPr>
          <a:lstStyle/>
          <a:p>
            <a:pPr marL="457200" indent="-457200" algn="just">
              <a:spcBef>
                <a:spcPts val="600"/>
              </a:spcBef>
              <a:spcAft>
                <a:spcPts val="600"/>
              </a:spcAft>
              <a:buFont typeface="Arial" panose="020B0604020202020204" pitchFamily="34" charset="0"/>
              <a:buChar char="•"/>
            </a:pPr>
            <a:r>
              <a:rPr lang="en-US" sz="3200"/>
              <a:t>Các thành viên cụm có thể được cố định hoặc thay đổi. Một số giải thuật phân cụm đã được thiết kế riêng cho các mạng cảm biến không dây để có khả năng mở rộng và giao tiếp hiệu quả. Khái niệm cụm dựa trên cơ chế định tuyến được đánh giá là có hiệu quả trong các mạng cảm biến không dây. </a:t>
            </a:r>
            <a:endParaRPr lang="en-US" sz="3200">
              <a:latin typeface="Times New Roman" panose="02020603050405020304" pitchFamily="18" charset="0"/>
              <a:cs typeface="Times New Roman" panose="02020603050405020304" pitchFamily="18" charset="0"/>
            </a:endParaRPr>
          </a:p>
        </p:txBody>
      </p:sp>
      <p:pic>
        <p:nvPicPr>
          <p:cNvPr id="9" name="image50.jpeg"/>
          <p:cNvPicPr/>
          <p:nvPr/>
        </p:nvPicPr>
        <p:blipFill>
          <a:blip r:embed="rId3" cstate="print"/>
          <a:stretch>
            <a:fillRect/>
          </a:stretch>
        </p:blipFill>
        <p:spPr>
          <a:xfrm>
            <a:off x="6086876" y="1596474"/>
            <a:ext cx="6052190" cy="4222377"/>
          </a:xfrm>
          <a:prstGeom prst="rect">
            <a:avLst/>
          </a:prstGeom>
        </p:spPr>
      </p:pic>
    </p:spTree>
    <p:extLst>
      <p:ext uri="{BB962C8B-B14F-4D97-AF65-F5344CB8AC3E}">
        <p14:creationId xmlns:p14="http://schemas.microsoft.com/office/powerpoint/2010/main" val="3980829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8</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0" y="922450"/>
            <a:ext cx="5599298" cy="6001643"/>
          </a:xfrm>
          <a:prstGeom prst="rect">
            <a:avLst/>
          </a:prstGeom>
          <a:noFill/>
        </p:spPr>
        <p:txBody>
          <a:bodyPr wrap="square" rtlCol="0">
            <a:spAutoFit/>
          </a:bodyPr>
          <a:lstStyle/>
          <a:p>
            <a:r>
              <a:rPr lang="en-US" sz="3200"/>
              <a:t>Trong kiến ​​trúc phân cấp, các nút có nguồn năng lượng cao hơn giữ vai trò cụm chủ để  xử lý và gửi thông tin trong khi các trạm có nguồn năng lượng thấp giữ vai trò trạm cảm biến. </a:t>
            </a:r>
            <a:r>
              <a:rPr lang="en-US" sz="3200" smtClean="0"/>
              <a:t>Một số giao thức định tuyến được nhắc đến trong nhóm nầy là: LEACH (Heinzelman 2000) PEGASIS (Lindsey 2002), TEEN (Manjeshwar 2001) và APTEEN(Manjeshwar 2001). </a:t>
            </a:r>
            <a:endParaRPr lang="en-US" sz="3200"/>
          </a:p>
        </p:txBody>
      </p:sp>
      <p:pic>
        <p:nvPicPr>
          <p:cNvPr id="9" name="image50.jpeg"/>
          <p:cNvPicPr/>
          <p:nvPr/>
        </p:nvPicPr>
        <p:blipFill>
          <a:blip r:embed="rId3" cstate="print"/>
          <a:stretch>
            <a:fillRect/>
          </a:stretch>
        </p:blipFill>
        <p:spPr>
          <a:xfrm>
            <a:off x="5766323" y="1139274"/>
            <a:ext cx="6052190" cy="4222377"/>
          </a:xfrm>
          <a:prstGeom prst="rect">
            <a:avLst/>
          </a:prstGeom>
        </p:spPr>
      </p:pic>
    </p:spTree>
    <p:extLst>
      <p:ext uri="{BB962C8B-B14F-4D97-AF65-F5344CB8AC3E}">
        <p14:creationId xmlns:p14="http://schemas.microsoft.com/office/powerpoint/2010/main" val="13147945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9</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15702" y="1691726"/>
            <a:ext cx="5599298" cy="4031873"/>
          </a:xfrm>
          <a:prstGeom prst="rect">
            <a:avLst/>
          </a:prstGeom>
          <a:noFill/>
        </p:spPr>
        <p:txBody>
          <a:bodyPr wrap="square" rtlCol="0">
            <a:spAutoFit/>
          </a:bodyPr>
          <a:lstStyle/>
          <a:p>
            <a:pPr marL="457200" indent="-457200">
              <a:buFont typeface="Arial" panose="020B0604020202020204" pitchFamily="34" charset="0"/>
              <a:buChar char="•"/>
            </a:pPr>
            <a:r>
              <a:rPr lang="en-US" sz="3200"/>
              <a:t>Gần đây, hầu hết các giao thức được thiết kế cho các mạng không đồng nhất đều dựa trên kỹ thuật phân cụm được đánh giá là có hiệu quả về khả năng mở rộng và tiết kiệm năng lượng cho các mạng cảm biến không dây.</a:t>
            </a:r>
          </a:p>
        </p:txBody>
      </p:sp>
      <p:pic>
        <p:nvPicPr>
          <p:cNvPr id="9" name="image50.jpeg"/>
          <p:cNvPicPr/>
          <p:nvPr/>
        </p:nvPicPr>
        <p:blipFill>
          <a:blip r:embed="rId3" cstate="print"/>
          <a:stretch>
            <a:fillRect/>
          </a:stretch>
        </p:blipFill>
        <p:spPr>
          <a:xfrm>
            <a:off x="5575887" y="1501222"/>
            <a:ext cx="6052190" cy="4222377"/>
          </a:xfrm>
          <a:prstGeom prst="rect">
            <a:avLst/>
          </a:prstGeom>
        </p:spPr>
      </p:pic>
    </p:spTree>
    <p:extLst>
      <p:ext uri="{BB962C8B-B14F-4D97-AF65-F5344CB8AC3E}">
        <p14:creationId xmlns:p14="http://schemas.microsoft.com/office/powerpoint/2010/main" val="30151031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551024" y="6492875"/>
            <a:ext cx="622731" cy="365125"/>
          </a:xfrm>
        </p:spPr>
        <p:txBody>
          <a:bodyPr/>
          <a:lstStyle/>
          <a:p>
            <a:fld id="{60C3BADF-12D3-4908-BD41-B227DB7E973A}" type="slidenum">
              <a:rPr lang="en-US" sz="1800" b="1" smtClean="0">
                <a:solidFill>
                  <a:schemeClr val="tx1"/>
                </a:solidFill>
              </a:rPr>
              <a:t>10</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15702" y="1691726"/>
            <a:ext cx="5599298" cy="584775"/>
          </a:xfrm>
          <a:prstGeom prst="rect">
            <a:avLst/>
          </a:prstGeom>
          <a:noFill/>
        </p:spPr>
        <p:txBody>
          <a:bodyPr wrap="square" rtlCol="0">
            <a:spAutoFit/>
          </a:bodyPr>
          <a:lstStyle/>
          <a:p>
            <a:pPr marL="457200" indent="-457200">
              <a:buFont typeface="Arial" panose="020B0604020202020204" pitchFamily="34" charset="0"/>
              <a:buChar char="•"/>
            </a:pPr>
            <a:endParaRPr lang="en-US" sz="3200"/>
          </a:p>
        </p:txBody>
      </p:sp>
      <p:sp>
        <p:nvSpPr>
          <p:cNvPr id="3" name="TextBox 2"/>
          <p:cNvSpPr txBox="1"/>
          <p:nvPr/>
        </p:nvSpPr>
        <p:spPr>
          <a:xfrm>
            <a:off x="564776" y="1876226"/>
            <a:ext cx="10824883" cy="2339102"/>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Để </a:t>
            </a:r>
            <a:r>
              <a:rPr lang="en-US" sz="3200"/>
              <a:t>tối ưu hóa mức tiêu thụ điện năng và tối đa hóa thời gian sử dụng của mạng cảm biến không </a:t>
            </a:r>
            <a:r>
              <a:rPr lang="en-US" sz="3200" smtClean="0"/>
              <a:t>dây thì trong bài </a:t>
            </a:r>
            <a:r>
              <a:rPr lang="en-US" sz="3200"/>
              <a:t>báo này, chúng tôi nghiên cứu để phân loại cụm chủ và sử dụng giải thuật Dijkstra, để giảm mức tiêu thụ điện năng.</a:t>
            </a:r>
          </a:p>
          <a:p>
            <a:endParaRPr lang="en-US"/>
          </a:p>
        </p:txBody>
      </p:sp>
    </p:spTree>
    <p:extLst>
      <p:ext uri="{BB962C8B-B14F-4D97-AF65-F5344CB8AC3E}">
        <p14:creationId xmlns:p14="http://schemas.microsoft.com/office/powerpoint/2010/main" val="12726638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11</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0" y="1306367"/>
            <a:ext cx="6104965" cy="5016758"/>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Tiết kiệm năng lượng là một yếu tố cực kỳ quan trọng trong các mạng cảm biến. Giao thức LEACH được thiết kế cho các mục đích: lựa chọn ngẫu nhiên các nút cảm biến làm các cụm chủ, tự cấu hình và hình thành cụm thích ứng, điều khiển cục bộ để truyền dữ liệu và năng lượng thấp</a:t>
            </a:r>
          </a:p>
        </p:txBody>
      </p:sp>
      <p:pic>
        <p:nvPicPr>
          <p:cNvPr id="10" name="Picture 9"/>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9035" y="1583204"/>
            <a:ext cx="5172635" cy="3606476"/>
          </a:xfrm>
          <a:prstGeom prst="rect">
            <a:avLst/>
          </a:prstGeom>
          <a:noFill/>
        </p:spPr>
      </p:pic>
    </p:spTree>
    <p:extLst>
      <p:ext uri="{BB962C8B-B14F-4D97-AF65-F5344CB8AC3E}">
        <p14:creationId xmlns:p14="http://schemas.microsoft.com/office/powerpoint/2010/main" val="35195587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12</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161365" y="1691726"/>
            <a:ext cx="6104965" cy="4031873"/>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Giao thức LEACH có các vòng khác nhau và mỗi vòng có hai pha, pha thiết lập và pha ổn định. Trong pha ổn định, việc truyền dữ liệu diễn ra cùng với pha thiết lập, giao thức LEACH cung cấp sự hình thành cụm theo cơ chế thích </a:t>
            </a:r>
            <a:r>
              <a:rPr lang="en-US" sz="3200" smtClean="0"/>
              <a:t>nghi.</a:t>
            </a:r>
            <a:endParaRPr lang="en-US" sz="3200"/>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2085431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13</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147918" y="1166237"/>
            <a:ext cx="6104965" cy="5509200"/>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Cụm chủ được sử dụng để thực hiện tổng hợp hoặc hợp nhất dữ liệu trước khi chuyển tiếp thông tin lên trạm gốc (BS). Các nút cảm biến hình thành các cụm và bầu chọn cụm chủ và sau đó cụm chủ chịu  trách nhiệm truyền dữ liệu đến trạm gốc. Để tiết kiệm năng lượng, các node thành viên chỉ liên lạc với cụm chủ trong cụm của nó.</a:t>
            </a:r>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12349229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14</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0" y="1333619"/>
            <a:ext cx="6104965" cy="5016758"/>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LEACH sau đó xoay vòng qua các cụm chủ để điều phối các yêu cầu năng lượng trong số tất cả các cảm biến. Ngoài ra, LEACH thực hiện tính toán cục bộ tại mỗi cụm chủ (tổng hợp dữ liệu) để giảm lượng dữ liệu phải truyền đến trạm gốc. Điều này tiết kiệm cả năng lượng và băng thông. </a:t>
            </a:r>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21300639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15</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497541" y="1199118"/>
            <a:ext cx="6104965" cy="5293757"/>
          </a:xfrm>
          <a:prstGeom prst="rect">
            <a:avLst/>
          </a:prstGeom>
          <a:noFill/>
        </p:spPr>
        <p:txBody>
          <a:bodyPr wrap="square" rtlCol="0">
            <a:spAutoFit/>
          </a:bodyPr>
          <a:lstStyle/>
          <a:p>
            <a:r>
              <a:rPr lang="en-US" sz="3200"/>
              <a:t> </a:t>
            </a:r>
            <a:r>
              <a:rPr lang="en-US" sz="3200" i="1" smtClean="0"/>
              <a:t>A</a:t>
            </a:r>
            <a:r>
              <a:rPr lang="en-US" sz="3200" i="1"/>
              <a:t>. Bầu chọn </a:t>
            </a:r>
            <a:r>
              <a:rPr lang="en-US" sz="3200" i="1" smtClean="0"/>
              <a:t>ClusterHead</a:t>
            </a:r>
          </a:p>
          <a:p>
            <a:pPr algn="just"/>
            <a:r>
              <a:rPr lang="en-US" sz="2400"/>
              <a:t>Việc phân chia mạng và bầu chọn cụm chủ thích hợp sẽ ảnh hưởng đến hiệu suất chung của mạng. Việc phân chia mạng dựa trên tính toán về thông tin vị trí của node thuộc lưới nào. Giao thức được đề xuất được gọi là mức độ trung thực thích ứng địa lý phân chia động (DGAF). Trong giải thuật này, vị trí tối ưu của cụm chủ được chọn gần trung tâm vì nó tiêu thụ ít năng lượng hơn so với cụm chủ nằm ở </a:t>
            </a:r>
            <a:r>
              <a:rPr lang="en-US" sz="2400" smtClean="0"/>
              <a:t>biên. </a:t>
            </a:r>
            <a:r>
              <a:rPr lang="en-US" sz="2400"/>
              <a:t>Khu vực này được chia thành các lưới như hình lục giác hoặc hình vuông được đặt tên. Giao thức này hoạt động theo hai bước như sau:</a:t>
            </a:r>
          </a:p>
          <a:p>
            <a:endParaRPr lang="en-US"/>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6987189" y="1824265"/>
            <a:ext cx="4756509" cy="2774630"/>
          </a:xfrm>
          <a:prstGeom prst="rect">
            <a:avLst/>
          </a:prstGeom>
          <a:noFill/>
        </p:spPr>
      </p:pic>
      <p:sp>
        <p:nvSpPr>
          <p:cNvPr id="4" name="Rectangle 3"/>
          <p:cNvSpPr/>
          <p:nvPr/>
        </p:nvSpPr>
        <p:spPr>
          <a:xfrm>
            <a:off x="7429973" y="4623522"/>
            <a:ext cx="2621230" cy="369332"/>
          </a:xfrm>
          <a:prstGeom prst="rect">
            <a:avLst/>
          </a:prstGeom>
        </p:spPr>
        <p:txBody>
          <a:bodyPr wrap="none">
            <a:spAutoFit/>
          </a:bodyPr>
          <a:lstStyle/>
          <a:p>
            <a:r>
              <a:rPr lang="en-US" smtClean="0">
                <a:effectLst/>
                <a:latin typeface="Times New Roman" panose="02020603050405020304" pitchFamily="18" charset="0"/>
                <a:ea typeface="Times New Roman" panose="02020603050405020304" pitchFamily="18" charset="0"/>
              </a:rPr>
              <a:t>Phân chia node thành cụm</a:t>
            </a:r>
            <a:endParaRPr lang="en-US"/>
          </a:p>
        </p:txBody>
      </p:sp>
    </p:spTree>
    <p:extLst>
      <p:ext uri="{BB962C8B-B14F-4D97-AF65-F5344CB8AC3E}">
        <p14:creationId xmlns:p14="http://schemas.microsoft.com/office/powerpoint/2010/main" val="3773789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16</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497541" y="1199118"/>
            <a:ext cx="6104965" cy="3816429"/>
          </a:xfrm>
          <a:prstGeom prst="rect">
            <a:avLst/>
          </a:prstGeom>
          <a:noFill/>
        </p:spPr>
        <p:txBody>
          <a:bodyPr wrap="square" rtlCol="0">
            <a:spAutoFit/>
          </a:bodyPr>
          <a:lstStyle/>
          <a:p>
            <a:r>
              <a:rPr lang="en-US" sz="3200"/>
              <a:t> </a:t>
            </a:r>
            <a:r>
              <a:rPr lang="en-US" sz="3200" i="1" smtClean="0"/>
              <a:t>A</a:t>
            </a:r>
            <a:r>
              <a:rPr lang="en-US" sz="3200" i="1"/>
              <a:t>. Bầu chọn </a:t>
            </a:r>
            <a:r>
              <a:rPr lang="en-US" sz="3200" i="1" smtClean="0"/>
              <a:t>ClusterHead</a:t>
            </a:r>
          </a:p>
          <a:p>
            <a:r>
              <a:rPr lang="en-US" sz="3200"/>
              <a:t>Bước 1: Chia thành các lưới ảo. Mọi nút đều biết vị trí của nó trong mạng. Nhờ sự trợ giúp của nút tính toán, giúp lấy thông tin lưới thuộc về khoảng cách của nó với tâm của </a:t>
            </a:r>
            <a:r>
              <a:rPr lang="en-US" sz="3200" smtClean="0"/>
              <a:t>lưới.</a:t>
            </a:r>
            <a:endParaRPr lang="en-US" sz="3200"/>
          </a:p>
          <a:p>
            <a:endParaRPr lang="en-US"/>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602506" y="1199118"/>
            <a:ext cx="5204012" cy="3653246"/>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p:spTree>
    <p:extLst>
      <p:ext uri="{BB962C8B-B14F-4D97-AF65-F5344CB8AC3E}">
        <p14:creationId xmlns:p14="http://schemas.microsoft.com/office/powerpoint/2010/main" val="42152987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17</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594912" y="2315360"/>
            <a:ext cx="6104965" cy="2831544"/>
          </a:xfrm>
          <a:prstGeom prst="rect">
            <a:avLst/>
          </a:prstGeom>
          <a:noFill/>
        </p:spPr>
        <p:txBody>
          <a:bodyPr wrap="square" rtlCol="0">
            <a:spAutoFit/>
          </a:bodyPr>
          <a:lstStyle/>
          <a:p>
            <a:r>
              <a:rPr lang="en-US" sz="3200"/>
              <a:t> </a:t>
            </a:r>
            <a:r>
              <a:rPr lang="en-US" sz="3200" i="1" smtClean="0"/>
              <a:t>A</a:t>
            </a:r>
            <a:r>
              <a:rPr lang="en-US" sz="3200" i="1"/>
              <a:t>. Bầu chọn </a:t>
            </a:r>
            <a:r>
              <a:rPr lang="en-US" sz="3200" i="1" smtClean="0"/>
              <a:t>ClusterHead</a:t>
            </a:r>
          </a:p>
          <a:p>
            <a:r>
              <a:rPr lang="en-US" sz="3200"/>
              <a:t>Giả sử tọa độ của nút Xi là (Xx, Xy) với bán kính cảm biến Rx và tọa độ của Y là (Yx, Yy), sau đó khoảng cách </a:t>
            </a:r>
            <a:r>
              <a:rPr lang="fr-FR" sz="3200"/>
              <a:t>giữa nút Xi và Yi là :</a:t>
            </a:r>
            <a:endParaRPr lang="en-US" sz="3200"/>
          </a:p>
          <a:p>
            <a:endParaRPr lang="en-US"/>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804212" y="1642794"/>
            <a:ext cx="4572000" cy="3209570"/>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mc:AlternateContent xmlns:mc="http://schemas.openxmlformats.org/markup-compatibility/2006" xmlns:a14="http://schemas.microsoft.com/office/drawing/2010/main">
        <mc:Choice Requires="a14">
          <p:sp>
            <p:nvSpPr>
              <p:cNvPr id="4" name="Rectangle 3"/>
              <p:cNvSpPr/>
              <p:nvPr/>
            </p:nvSpPr>
            <p:spPr>
              <a:xfrm>
                <a:off x="497541" y="5129032"/>
                <a:ext cx="8481809" cy="837793"/>
              </a:xfrm>
              <a:prstGeom prst="rect">
                <a:avLst/>
              </a:prstGeom>
            </p:spPr>
            <p:txBody>
              <a:bodyPr wrap="none">
                <a:spAutoFit/>
              </a:bodyPr>
              <a:lstStyle/>
              <a:p>
                <a:r>
                  <a:rPr lang="fr-FR" sz="4000" smtClean="0"/>
                  <a:t>d (Xi, R) = </a:t>
                </a:r>
                <a14:m>
                  <m:oMath xmlns:m="http://schemas.openxmlformats.org/officeDocument/2006/math">
                    <m:rad>
                      <m:radPr>
                        <m:degHide m:val="on"/>
                        <m:ctrlPr>
                          <a:rPr lang="en-US" sz="4000" i="1">
                            <a:latin typeface="Cambria Math" panose="02040503050406030204" pitchFamily="18" charset="0"/>
                          </a:rPr>
                        </m:ctrlPr>
                      </m:radPr>
                      <m:deg/>
                      <m:e>
                        <m:sSup>
                          <m:sSupPr>
                            <m:ctrlPr>
                              <a:rPr lang="en-US" sz="4000" i="1">
                                <a:latin typeface="Cambria Math" panose="02040503050406030204" pitchFamily="18" charset="0"/>
                              </a:rPr>
                            </m:ctrlPr>
                          </m:sSupPr>
                          <m:e>
                            <m:r>
                              <a:rPr lang="fr-FR" sz="4000" i="1">
                                <a:latin typeface="Cambria Math" panose="02040503050406030204" pitchFamily="18" charset="0"/>
                              </a:rPr>
                              <m:t>(</m:t>
                            </m:r>
                            <m:r>
                              <a:rPr lang="fr-FR" sz="4000" i="1">
                                <a:latin typeface="Cambria Math" panose="02040503050406030204" pitchFamily="18" charset="0"/>
                              </a:rPr>
                              <m:t>𝑋𝑥</m:t>
                            </m:r>
                            <m:r>
                              <a:rPr lang="fr-FR" sz="4000" i="1">
                                <a:latin typeface="Cambria Math" panose="02040503050406030204" pitchFamily="18" charset="0"/>
                              </a:rPr>
                              <m:t> − </m:t>
                            </m:r>
                            <m:r>
                              <a:rPr lang="fr-FR" sz="4000" i="1">
                                <a:latin typeface="Cambria Math" panose="02040503050406030204" pitchFamily="18" charset="0"/>
                              </a:rPr>
                              <m:t>𝑌𝑦</m:t>
                            </m:r>
                            <m:r>
                              <a:rPr lang="fr-FR" sz="4000" i="1">
                                <a:latin typeface="Cambria Math" panose="02040503050406030204" pitchFamily="18" charset="0"/>
                              </a:rPr>
                              <m:t>)</m:t>
                            </m:r>
                          </m:e>
                          <m:sup>
                            <m:r>
                              <a:rPr lang="fr-FR" sz="4000" i="1">
                                <a:latin typeface="Cambria Math" panose="02040503050406030204" pitchFamily="18" charset="0"/>
                              </a:rPr>
                              <m:t>2</m:t>
                            </m:r>
                          </m:sup>
                        </m:sSup>
                        <m:r>
                          <a:rPr lang="fr-FR" sz="4000" i="1">
                            <a:latin typeface="Cambria Math" panose="02040503050406030204" pitchFamily="18" charset="0"/>
                          </a:rPr>
                          <m:t> + </m:t>
                        </m:r>
                        <m:sSup>
                          <m:sSupPr>
                            <m:ctrlPr>
                              <a:rPr lang="en-US" sz="4000" i="1">
                                <a:latin typeface="Cambria Math" panose="02040503050406030204" pitchFamily="18" charset="0"/>
                              </a:rPr>
                            </m:ctrlPr>
                          </m:sSupPr>
                          <m:e>
                            <m:r>
                              <a:rPr lang="fr-FR" sz="4000" i="1">
                                <a:latin typeface="Cambria Math" panose="02040503050406030204" pitchFamily="18" charset="0"/>
                              </a:rPr>
                              <m:t>(</m:t>
                            </m:r>
                            <m:r>
                              <a:rPr lang="fr-FR" sz="4000" i="1">
                                <a:latin typeface="Cambria Math" panose="02040503050406030204" pitchFamily="18" charset="0"/>
                              </a:rPr>
                              <m:t>𝑋𝑥</m:t>
                            </m:r>
                            <m:r>
                              <a:rPr lang="fr-FR" sz="4000" i="1">
                                <a:latin typeface="Cambria Math" panose="02040503050406030204" pitchFamily="18" charset="0"/>
                              </a:rPr>
                              <m:t>−</m:t>
                            </m:r>
                            <m:r>
                              <a:rPr lang="fr-FR" sz="4000" i="1">
                                <a:latin typeface="Cambria Math" panose="02040503050406030204" pitchFamily="18" charset="0"/>
                              </a:rPr>
                              <m:t>𝑌𝑦</m:t>
                            </m:r>
                            <m:r>
                              <a:rPr lang="fr-FR" sz="4000" i="1">
                                <a:latin typeface="Cambria Math" panose="02040503050406030204" pitchFamily="18" charset="0"/>
                              </a:rPr>
                              <m:t>)</m:t>
                            </m:r>
                          </m:e>
                          <m:sup>
                            <m:r>
                              <a:rPr lang="fr-FR" sz="4000" i="1">
                                <a:latin typeface="Cambria Math" panose="02040503050406030204" pitchFamily="18" charset="0"/>
                              </a:rPr>
                              <m:t>2</m:t>
                            </m:r>
                          </m:sup>
                        </m:sSup>
                      </m:e>
                    </m:rad>
                  </m:oMath>
                </a14:m>
                <a:endParaRPr lang="en-US" sz="4000"/>
              </a:p>
            </p:txBody>
          </p:sp>
        </mc:Choice>
        <mc:Fallback xmlns="">
          <p:sp>
            <p:nvSpPr>
              <p:cNvPr id="4" name="Rectangle 3"/>
              <p:cNvSpPr>
                <a:spLocks noRot="1" noChangeAspect="1" noMove="1" noResize="1" noEditPoints="1" noAdjustHandles="1" noChangeArrowheads="1" noChangeShapeType="1" noTextEdit="1"/>
              </p:cNvSpPr>
              <p:nvPr/>
            </p:nvSpPr>
            <p:spPr>
              <a:xfrm>
                <a:off x="497541" y="5129032"/>
                <a:ext cx="8481809" cy="837793"/>
              </a:xfrm>
              <a:prstGeom prst="rect">
                <a:avLst/>
              </a:prstGeom>
              <a:blipFill rotWithShape="0">
                <a:blip r:embed="rId4"/>
                <a:stretch>
                  <a:fillRect l="-2588" b="-28261"/>
                </a:stretch>
              </a:blipFill>
            </p:spPr>
            <p:txBody>
              <a:bodyPr/>
              <a:lstStyle/>
              <a:p>
                <a:r>
                  <a:rPr lang="en-US">
                    <a:noFill/>
                  </a:rPr>
                  <a:t> </a:t>
                </a:r>
              </a:p>
            </p:txBody>
          </p:sp>
        </mc:Fallback>
      </mc:AlternateContent>
    </p:spTree>
    <p:extLst>
      <p:ext uri="{BB962C8B-B14F-4D97-AF65-F5344CB8AC3E}">
        <p14:creationId xmlns:p14="http://schemas.microsoft.com/office/powerpoint/2010/main" val="3590454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18</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mc:AlternateContent xmlns:mc="http://schemas.openxmlformats.org/markup-compatibility/2006" xmlns:a14="http://schemas.microsoft.com/office/drawing/2010/main">
        <mc:Choice Requires="a14">
          <p:sp>
            <p:nvSpPr>
              <p:cNvPr id="3" name="TextBox 2"/>
              <p:cNvSpPr txBox="1"/>
              <p:nvPr/>
            </p:nvSpPr>
            <p:spPr>
              <a:xfrm>
                <a:off x="541124" y="1079790"/>
                <a:ext cx="6104965" cy="5413085"/>
              </a:xfrm>
              <a:prstGeom prst="rect">
                <a:avLst/>
              </a:prstGeom>
              <a:noFill/>
            </p:spPr>
            <p:txBody>
              <a:bodyPr wrap="square" rtlCol="0">
                <a:spAutoFit/>
              </a:bodyPr>
              <a:lstStyle/>
              <a:p>
                <a:r>
                  <a:rPr lang="en-US" sz="3200"/>
                  <a:t> </a:t>
                </a:r>
                <a:r>
                  <a:rPr lang="en-US" sz="3200" i="1" smtClean="0"/>
                  <a:t>A</a:t>
                </a:r>
                <a:r>
                  <a:rPr lang="en-US" sz="3200" i="1"/>
                  <a:t>. Bầu chọn </a:t>
                </a:r>
                <a:r>
                  <a:rPr lang="en-US" sz="3200" i="1" smtClean="0"/>
                  <a:t>ClusterHead</a:t>
                </a:r>
              </a:p>
              <a:p>
                <a:r>
                  <a:rPr lang="fr-FR" sz="2800"/>
                  <a:t>Bước 2: Việc chọn cụm chủ được thực hiện nhờ sự  yếu tố " chi phí "  [9]. Nút có chi phí thấp nhất trong lưới được chọn làm cụm chủ. Các cụm chủ được kết nối để truyền thông tin với nhau.</a:t>
                </a:r>
                <a:endParaRPr lang="en-US" sz="2800"/>
              </a:p>
              <a:p>
                <a14:m>
                  <m:oMath xmlns:m="http://schemas.openxmlformats.org/officeDocument/2006/math">
                    <m:sSub>
                      <m:sSubPr>
                        <m:ctrlPr>
                          <a:rPr lang="en-US" sz="2800" i="1">
                            <a:latin typeface="Cambria Math" panose="02040503050406030204" pitchFamily="18" charset="0"/>
                          </a:rPr>
                        </m:ctrlPr>
                      </m:sSubPr>
                      <m:e>
                        <m:r>
                          <a:rPr lang="fr-FR" sz="2800" i="1">
                            <a:latin typeface="Cambria Math" panose="02040503050406030204" pitchFamily="18" charset="0"/>
                          </a:rPr>
                          <m:t>𝐶𝑜𝑠𝑡</m:t>
                        </m:r>
                      </m:e>
                      <m:sub>
                        <m:r>
                          <a:rPr lang="fr-FR" sz="2800" i="1">
                            <a:latin typeface="Cambria Math" panose="02040503050406030204" pitchFamily="18" charset="0"/>
                          </a:rPr>
                          <m:t>𝑖</m:t>
                        </m:r>
                      </m:sub>
                    </m:sSub>
                    <m:r>
                      <a:rPr lang="fr-FR" sz="2800" i="1">
                        <a:latin typeface="Cambria Math" panose="02040503050406030204" pitchFamily="18" charset="0"/>
                      </a:rPr>
                      <m:t>=</m:t>
                    </m:r>
                    <m:f>
                      <m:fPr>
                        <m:ctrlPr>
                          <a:rPr lang="en-US" sz="2800" i="1">
                            <a:latin typeface="Cambria Math" panose="02040503050406030204" pitchFamily="18" charset="0"/>
                          </a:rPr>
                        </m:ctrlPr>
                      </m:fPr>
                      <m:num>
                        <m:sSub>
                          <m:sSubPr>
                            <m:ctrlPr>
                              <a:rPr lang="en-US" sz="2800" i="1">
                                <a:latin typeface="Cambria Math" panose="02040503050406030204" pitchFamily="18" charset="0"/>
                              </a:rPr>
                            </m:ctrlPr>
                          </m:sSubPr>
                          <m:e>
                            <m:r>
                              <a:rPr lang="fr-FR" sz="2800" i="1">
                                <a:latin typeface="Cambria Math" panose="02040503050406030204" pitchFamily="18" charset="0"/>
                              </a:rPr>
                              <m:t>𝐸</m:t>
                            </m:r>
                          </m:e>
                          <m:sub>
                            <m:r>
                              <a:rPr lang="fr-FR" sz="2800" i="1">
                                <a:latin typeface="Cambria Math" panose="02040503050406030204" pitchFamily="18" charset="0"/>
                              </a:rPr>
                              <m:t>𝑖</m:t>
                            </m:r>
                          </m:sub>
                        </m:sSub>
                      </m:num>
                      <m:den>
                        <m:sSub>
                          <m:sSubPr>
                            <m:ctrlPr>
                              <a:rPr lang="en-US" sz="2800" i="1">
                                <a:latin typeface="Cambria Math" panose="02040503050406030204" pitchFamily="18" charset="0"/>
                              </a:rPr>
                            </m:ctrlPr>
                          </m:sSubPr>
                          <m:e>
                            <m:r>
                              <a:rPr lang="fr-FR" sz="2800" i="1">
                                <a:latin typeface="Cambria Math" panose="02040503050406030204" pitchFamily="18" charset="0"/>
                              </a:rPr>
                              <m:t>𝑑</m:t>
                            </m:r>
                          </m:e>
                          <m:sub>
                            <m:r>
                              <a:rPr lang="fr-FR" sz="2800" i="1">
                                <a:latin typeface="Cambria Math" panose="02040503050406030204" pitchFamily="18" charset="0"/>
                              </a:rPr>
                              <m:t>𝑖𝑘</m:t>
                            </m:r>
                          </m:sub>
                        </m:sSub>
                      </m:den>
                    </m:f>
                  </m:oMath>
                </a14:m>
                <a:r>
                  <a:rPr lang="fr-FR" sz="2800"/>
                  <a:t> [1]</a:t>
                </a:r>
                <a:endParaRPr lang="en-US" sz="2800"/>
              </a:p>
              <a:p>
                <a:r>
                  <a:rPr lang="fr-FR" sz="2800"/>
                  <a:t> </a:t>
                </a:r>
                <a:endParaRPr lang="en-US" sz="2800"/>
              </a:p>
              <a:p>
                <a:r>
                  <a:rPr lang="fr-FR" sz="2800"/>
                  <a:t>- Ei: Năng lượng dư của nút</a:t>
                </a:r>
                <a:endParaRPr lang="en-US" sz="2800"/>
              </a:p>
              <a:p>
                <a:r>
                  <a:rPr lang="fr-FR" sz="2800"/>
                  <a:t>-</a:t>
                </a:r>
                <a14:m>
                  <m:oMath xmlns:m="http://schemas.openxmlformats.org/officeDocument/2006/math">
                    <m:sSub>
                      <m:sSubPr>
                        <m:ctrlPr>
                          <a:rPr lang="en-US" sz="2800" i="1">
                            <a:latin typeface="Cambria Math" panose="02040503050406030204" pitchFamily="18" charset="0"/>
                          </a:rPr>
                        </m:ctrlPr>
                      </m:sSubPr>
                      <m:e>
                        <m:r>
                          <a:rPr lang="fr-FR" sz="2800" i="1">
                            <a:latin typeface="Cambria Math" panose="02040503050406030204" pitchFamily="18" charset="0"/>
                          </a:rPr>
                          <m:t> </m:t>
                        </m:r>
                        <m:r>
                          <a:rPr lang="fr-FR" sz="2800" i="1">
                            <a:latin typeface="Cambria Math" panose="02040503050406030204" pitchFamily="18" charset="0"/>
                          </a:rPr>
                          <m:t>𝑑</m:t>
                        </m:r>
                      </m:e>
                      <m:sub>
                        <m:r>
                          <a:rPr lang="fr-FR" sz="2800" i="1">
                            <a:latin typeface="Cambria Math" panose="02040503050406030204" pitchFamily="18" charset="0"/>
                          </a:rPr>
                          <m:t>𝑖𝑘</m:t>
                        </m:r>
                      </m:sub>
                    </m:sSub>
                  </m:oMath>
                </a14:m>
                <a:r>
                  <a:rPr lang="fr-FR" sz="2800"/>
                  <a:t>: khoảng cách từ trung tâm lưới của nó.</a:t>
                </a:r>
                <a:endParaRPr lang="en-US" sz="2800"/>
              </a:p>
              <a:p>
                <a:endParaRPr lang="en-US"/>
              </a:p>
            </p:txBody>
          </p:sp>
        </mc:Choice>
        <mc:Fallback xmlns="">
          <p:sp>
            <p:nvSpPr>
              <p:cNvPr id="3" name="TextBox 2"/>
              <p:cNvSpPr txBox="1">
                <a:spLocks noRot="1" noChangeAspect="1" noMove="1" noResize="1" noEditPoints="1" noAdjustHandles="1" noChangeArrowheads="1" noChangeShapeType="1" noTextEdit="1"/>
              </p:cNvSpPr>
              <p:nvPr/>
            </p:nvSpPr>
            <p:spPr>
              <a:xfrm>
                <a:off x="541124" y="1079790"/>
                <a:ext cx="6104965" cy="5413085"/>
              </a:xfrm>
              <a:prstGeom prst="rect">
                <a:avLst/>
              </a:prstGeom>
              <a:blipFill rotWithShape="0">
                <a:blip r:embed="rId3"/>
                <a:stretch>
                  <a:fillRect l="-2098" t="-1464" r="-1199"/>
                </a:stretch>
              </a:blipFill>
            </p:spPr>
            <p:txBody>
              <a:bodyPr/>
              <a:lstStyle/>
              <a:p>
                <a:r>
                  <a:rPr lang="en-US">
                    <a:noFill/>
                  </a:rPr>
                  <a:t> </a:t>
                </a:r>
              </a:p>
            </p:txBody>
          </p:sp>
        </mc:Fallback>
      </mc:AlternateContent>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6804212" y="1642794"/>
            <a:ext cx="4572000" cy="3209570"/>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p:spTree>
    <p:extLst>
      <p:ext uri="{BB962C8B-B14F-4D97-AF65-F5344CB8AC3E}">
        <p14:creationId xmlns:p14="http://schemas.microsoft.com/office/powerpoint/2010/main" val="1184319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19</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931088" y="1792484"/>
            <a:ext cx="10633382" cy="3323987"/>
          </a:xfrm>
          <a:prstGeom prst="rect">
            <a:avLst/>
          </a:prstGeom>
          <a:noFill/>
        </p:spPr>
        <p:txBody>
          <a:bodyPr wrap="square" rtlCol="0">
            <a:spAutoFit/>
          </a:bodyPr>
          <a:lstStyle/>
          <a:p>
            <a:r>
              <a:rPr lang="en-US" sz="3200"/>
              <a:t> </a:t>
            </a:r>
            <a:r>
              <a:rPr lang="en-US" sz="3200" i="1"/>
              <a:t>B. Tìm đường đi tối ưu giữa tập hợp con của ClusterHead</a:t>
            </a:r>
            <a:endParaRPr lang="en-US" sz="3200"/>
          </a:p>
          <a:p>
            <a:r>
              <a:rPr lang="fr-FR" sz="3200"/>
              <a:t>Giải thuật Dijkstra tìm các đường đi ngắn nhất từ ​​một nút nguồn nhất định đến tất cả các nút khác bằng cách phát triển các đường đi theo thứ tự tăng dần chiều dài đường đi. Giải thuật Dijkstra sử dụng chi phí liên kết để xác định đường đi khả thi.</a:t>
            </a:r>
            <a:endParaRPr lang="en-US" sz="3200"/>
          </a:p>
          <a:p>
            <a:endParaRPr lang="en-US"/>
          </a:p>
        </p:txBody>
      </p:sp>
    </p:spTree>
    <p:extLst>
      <p:ext uri="{BB962C8B-B14F-4D97-AF65-F5344CB8AC3E}">
        <p14:creationId xmlns:p14="http://schemas.microsoft.com/office/powerpoint/2010/main" val="22236147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20</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931088" y="1792484"/>
            <a:ext cx="10633382" cy="4185761"/>
          </a:xfrm>
          <a:prstGeom prst="rect">
            <a:avLst/>
          </a:prstGeom>
          <a:noFill/>
        </p:spPr>
        <p:txBody>
          <a:bodyPr wrap="square" rtlCol="0">
            <a:spAutoFit/>
          </a:bodyPr>
          <a:lstStyle/>
          <a:p>
            <a:r>
              <a:rPr lang="en-US" sz="3200"/>
              <a:t> </a:t>
            </a:r>
            <a:r>
              <a:rPr lang="en-US" sz="3200" i="1"/>
              <a:t>B. Tìm đường đi tối ưu giữa tập hợp con của ClusterHead</a:t>
            </a:r>
            <a:endParaRPr lang="en-US" sz="3200"/>
          </a:p>
          <a:p>
            <a:pPr algn="just"/>
            <a:r>
              <a:rPr lang="fr-FR" sz="2400" smtClean="0"/>
              <a:t>	Bước </a:t>
            </a:r>
            <a:r>
              <a:rPr lang="fr-FR" sz="2400"/>
              <a:t>1: Tất cả các CH xác định năng lượng cần thiết để truyền dữ liệu đến trạm gốc, sau đó mỗi CH truyền một thông báo thiết lập ở mức năng lượng được xác định trước. Thông báo thiết lập này chứa nút năng lượng sẵn có của nút và lượng năng lượng cần thiết để nó đến trạm gốc bằng cách truyền trực tiếp. Bất kỳ CH nào nhận được thông báo gửi từ một CH khác đều là </a:t>
            </a:r>
            <a:r>
              <a:rPr lang="fr-FR" sz="2400"/>
              <a:t>CH </a:t>
            </a:r>
            <a:r>
              <a:rPr lang="fr-FR" sz="2400" smtClean="0"/>
              <a:t>láng giềng. </a:t>
            </a:r>
            <a:r>
              <a:rPr lang="fr-FR" sz="2400"/>
              <a:t>vì nó nằm trong một phạm vi nhất định tương ứng với mức năng lượng được xác định trước của thông báo thiết lập. CH có thể xác định khoảng cách đến các CH lân cận dựa trên mức năng lượng của thông báo thiết lập nhận được. Tất cả các CH cập nhật các nút láng giềng của nó với thông tin được gửi trong thông báo thiết lập tương ứng.</a:t>
            </a:r>
            <a:endParaRPr lang="en-US" sz="2400"/>
          </a:p>
          <a:p>
            <a:endParaRPr lang="en-US"/>
          </a:p>
        </p:txBody>
      </p:sp>
    </p:spTree>
    <p:extLst>
      <p:ext uri="{BB962C8B-B14F-4D97-AF65-F5344CB8AC3E}">
        <p14:creationId xmlns:p14="http://schemas.microsoft.com/office/powerpoint/2010/main" val="380458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21</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0684"/>
            <a:ext cx="2619375" cy="685800"/>
          </a:xfrm>
          <a:prstGeom prst="rect">
            <a:avLst/>
          </a:prstGeom>
        </p:spPr>
      </p:pic>
      <p:sp>
        <p:nvSpPr>
          <p:cNvPr id="3" name="TextBox 2"/>
          <p:cNvSpPr txBox="1"/>
          <p:nvPr/>
        </p:nvSpPr>
        <p:spPr>
          <a:xfrm>
            <a:off x="931088" y="1792484"/>
            <a:ext cx="10633382" cy="1354217"/>
          </a:xfrm>
          <a:prstGeom prst="rect">
            <a:avLst/>
          </a:prstGeom>
          <a:noFill/>
        </p:spPr>
        <p:txBody>
          <a:bodyPr wrap="square" rtlCol="0">
            <a:spAutoFit/>
          </a:bodyPr>
          <a:lstStyle/>
          <a:p>
            <a:r>
              <a:rPr lang="en-US" sz="3200"/>
              <a:t> </a:t>
            </a:r>
            <a:r>
              <a:rPr lang="en-US" sz="3200" i="1"/>
              <a:t>B. Tìm đường đi tối ưu giữa tập hợp con của ClusterHead</a:t>
            </a:r>
            <a:endParaRPr lang="en-US" sz="3200"/>
          </a:p>
          <a:p>
            <a:r>
              <a:rPr lang="fr-FR" sz="3200" smtClean="0"/>
              <a:t>Mã giả :</a:t>
            </a:r>
          </a:p>
          <a:p>
            <a:endParaRPr lang="en-US"/>
          </a:p>
        </p:txBody>
      </p:sp>
      <p:sp>
        <p:nvSpPr>
          <p:cNvPr id="8" name="Text Box 7"/>
          <p:cNvSpPr txBox="1"/>
          <p:nvPr/>
        </p:nvSpPr>
        <p:spPr>
          <a:xfrm>
            <a:off x="766482" y="3146700"/>
            <a:ext cx="9856694" cy="2917923"/>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292100" marR="914400">
              <a:lnSpc>
                <a:spcPct val="112000"/>
              </a:lnSpc>
              <a:spcBef>
                <a:spcPts val="0"/>
              </a:spcBef>
              <a:spcAft>
                <a:spcPts val="0"/>
              </a:spcAft>
            </a:pPr>
            <a:r>
              <a:rPr lang="en-US" sz="3200">
                <a:effectLst/>
                <a:latin typeface="Times New Roman" panose="02020603050405020304" pitchFamily="18" charset="0"/>
                <a:ea typeface="Times New Roman" panose="02020603050405020304" pitchFamily="18" charset="0"/>
                <a:cs typeface="Arial" panose="020B0604020202020204" pitchFamily="34" charset="0"/>
              </a:rPr>
              <a:t>For each CH in {1, 2, · · · , NCH } Each CHi node of the CH</a:t>
            </a:r>
            <a:endParaRPr lang="en-US" sz="3200">
              <a:effectLst/>
              <a:ea typeface="Calibri" panose="020F0502020204030204" pitchFamily="34" charset="0"/>
              <a:cs typeface="Arial" panose="020B0604020202020204" pitchFamily="34" charset="0"/>
            </a:endParaRPr>
          </a:p>
          <a:p>
            <a:pPr marL="0" marR="0">
              <a:lnSpc>
                <a:spcPts val="5"/>
              </a:lnSpc>
              <a:spcBef>
                <a:spcPts val="0"/>
              </a:spcBef>
              <a:spcAft>
                <a:spcPts val="0"/>
              </a:spcAft>
            </a:pPr>
            <a:r>
              <a:rPr lang="en-US" sz="3200">
                <a:effectLst/>
                <a:latin typeface="Times New Roman" panose="02020603050405020304" pitchFamily="18" charset="0"/>
                <a:ea typeface="Times New Roman" panose="02020603050405020304" pitchFamily="18" charset="0"/>
                <a:cs typeface="Arial" panose="020B0604020202020204" pitchFamily="34" charset="0"/>
              </a:rPr>
              <a:t> </a:t>
            </a:r>
            <a:endParaRPr lang="en-US" sz="3200">
              <a:effectLst/>
              <a:ea typeface="Calibri" panose="020F0502020204030204" pitchFamily="34" charset="0"/>
              <a:cs typeface="Arial" panose="020B0604020202020204" pitchFamily="34" charset="0"/>
            </a:endParaRPr>
          </a:p>
          <a:p>
            <a:pPr marL="292100" marR="0">
              <a:spcBef>
                <a:spcPts val="0"/>
              </a:spcBef>
              <a:spcAft>
                <a:spcPts val="0"/>
              </a:spcAft>
            </a:pPr>
            <a:r>
              <a:rPr lang="en-US" sz="3200">
                <a:effectLst/>
                <a:latin typeface="Times New Roman" panose="02020603050405020304" pitchFamily="18" charset="0"/>
                <a:ea typeface="Times New Roman" panose="02020603050405020304" pitchFamily="18" charset="0"/>
                <a:cs typeface="Arial" panose="020B0604020202020204" pitchFamily="34" charset="0"/>
              </a:rPr>
              <a:t>List of CH is neighbor of CHi</a:t>
            </a:r>
            <a:endParaRPr lang="en-US" sz="3200">
              <a:effectLst/>
              <a:ea typeface="Calibri" panose="020F0502020204030204" pitchFamily="34" charset="0"/>
              <a:cs typeface="Arial" panose="020B0604020202020204" pitchFamily="34" charset="0"/>
            </a:endParaRPr>
          </a:p>
          <a:p>
            <a:pPr marL="0" marR="0">
              <a:lnSpc>
                <a:spcPts val="255"/>
              </a:lnSpc>
              <a:spcBef>
                <a:spcPts val="0"/>
              </a:spcBef>
              <a:spcAft>
                <a:spcPts val="0"/>
              </a:spcAft>
            </a:pPr>
            <a:r>
              <a:rPr lang="en-US" sz="3200">
                <a:effectLst/>
                <a:latin typeface="Times New Roman" panose="02020603050405020304" pitchFamily="18" charset="0"/>
                <a:ea typeface="Times New Roman" panose="02020603050405020304" pitchFamily="18" charset="0"/>
                <a:cs typeface="Arial" panose="020B0604020202020204" pitchFamily="34" charset="0"/>
              </a:rPr>
              <a:t> </a:t>
            </a:r>
            <a:endParaRPr lang="en-US" sz="3200">
              <a:effectLst/>
              <a:ea typeface="Calibri" panose="020F0502020204030204" pitchFamily="34" charset="0"/>
              <a:cs typeface="Arial" panose="020B0604020202020204" pitchFamily="34" charset="0"/>
            </a:endParaRPr>
          </a:p>
          <a:p>
            <a:pPr marL="292100" marR="177800">
              <a:lnSpc>
                <a:spcPct val="108000"/>
              </a:lnSpc>
              <a:spcBef>
                <a:spcPts val="0"/>
              </a:spcBef>
              <a:spcAft>
                <a:spcPts val="0"/>
              </a:spcAft>
            </a:pPr>
            <a:r>
              <a:rPr lang="en-US" sz="3200">
                <a:effectLst/>
                <a:latin typeface="Times New Roman" panose="02020603050405020304" pitchFamily="18" charset="0"/>
                <a:ea typeface="Times New Roman" panose="02020603050405020304" pitchFamily="18" charset="0"/>
                <a:cs typeface="Arial" panose="020B0604020202020204" pitchFamily="34" charset="0"/>
              </a:rPr>
              <a:t>Computes distance, Energy Cost between CHi and neighbor(CHi) to store in Table</a:t>
            </a:r>
            <a:endParaRPr lang="en-US" sz="3200">
              <a:effectLst/>
              <a:ea typeface="Calibri" panose="020F0502020204030204" pitchFamily="34" charset="0"/>
              <a:cs typeface="Arial" panose="020B0604020202020204" pitchFamily="34" charset="0"/>
            </a:endParaRPr>
          </a:p>
          <a:p>
            <a:pPr marL="0" marR="0">
              <a:spcBef>
                <a:spcPts val="0"/>
              </a:spcBef>
              <a:spcAft>
                <a:spcPts val="0"/>
              </a:spcAft>
            </a:pPr>
            <a:r>
              <a:rPr lang="en-US" sz="1000">
                <a:effectLst/>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21844893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22</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3790"/>
            <a:ext cx="2619375" cy="685800"/>
          </a:xfrm>
          <a:prstGeom prst="rect">
            <a:avLst/>
          </a:prstGeom>
        </p:spPr>
      </p:pic>
      <p:sp>
        <p:nvSpPr>
          <p:cNvPr id="3" name="TextBox 2"/>
          <p:cNvSpPr txBox="1"/>
          <p:nvPr/>
        </p:nvSpPr>
        <p:spPr>
          <a:xfrm>
            <a:off x="931088" y="1792484"/>
            <a:ext cx="10633382" cy="4524315"/>
          </a:xfrm>
          <a:prstGeom prst="rect">
            <a:avLst/>
          </a:prstGeom>
          <a:noFill/>
        </p:spPr>
        <p:txBody>
          <a:bodyPr wrap="square" rtlCol="0">
            <a:spAutoFit/>
          </a:bodyPr>
          <a:lstStyle/>
          <a:p>
            <a:r>
              <a:rPr lang="en-US" sz="3200"/>
              <a:t> </a:t>
            </a:r>
            <a:r>
              <a:rPr lang="en-US" sz="3200" i="1"/>
              <a:t>B. Tìm đường đi tối ưu giữa tập hợp con của ClusterHead</a:t>
            </a:r>
            <a:endParaRPr lang="en-US" sz="3200"/>
          </a:p>
          <a:p>
            <a:pPr algn="just"/>
            <a:r>
              <a:rPr lang="fr-FR" sz="3200" smtClean="0"/>
              <a:t>	Bước 2:</a:t>
            </a:r>
            <a:r>
              <a:rPr lang="en-US" sz="3200"/>
              <a:t>Sử dụng bảng chi phí năng lượng (EC) để khởi tạo tất cả các CH. Bảng này là giá trị trọng số cho một CH(i) để truyền dữ liệu đến một CH(k) hoặc trạm gốc (BS) khác dựa trên năng lượng có sẵn tại CH(i) đó. Mỗi CH(i) sau đó ghi lại tổng chi phí năng lượng cho từng đường đi có thể đến trạm gốc. Các đường đi ngắn nhất (sử dụng Dijkstra) là gửi tin nhắn dữ liệu trực tiếp đến trạm gốc hoặc thông qua một CH neigbor.</a:t>
            </a:r>
          </a:p>
          <a:p>
            <a:endParaRPr lang="en-US" sz="3200"/>
          </a:p>
        </p:txBody>
      </p:sp>
    </p:spTree>
    <p:extLst>
      <p:ext uri="{BB962C8B-B14F-4D97-AF65-F5344CB8AC3E}">
        <p14:creationId xmlns:p14="http://schemas.microsoft.com/office/powerpoint/2010/main" val="14751148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23</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931088" y="1792484"/>
            <a:ext cx="10633382" cy="2062103"/>
          </a:xfrm>
          <a:prstGeom prst="rect">
            <a:avLst/>
          </a:prstGeom>
          <a:noFill/>
        </p:spPr>
        <p:txBody>
          <a:bodyPr wrap="square" rtlCol="0">
            <a:spAutoFit/>
          </a:bodyPr>
          <a:lstStyle/>
          <a:p>
            <a:r>
              <a:rPr lang="en-US" sz="3200"/>
              <a:t> </a:t>
            </a:r>
            <a:r>
              <a:rPr lang="en-US" sz="3200" i="1"/>
              <a:t>B. Tìm đường đi tối ưu giữa tập hợp con của ClusterHead</a:t>
            </a:r>
            <a:endParaRPr lang="en-US" sz="3200"/>
          </a:p>
          <a:p>
            <a:r>
              <a:rPr lang="en-US" sz="3200" smtClean="0"/>
              <a:t>Mã giả</a:t>
            </a:r>
          </a:p>
          <a:p>
            <a:endParaRPr lang="en-US" sz="3200"/>
          </a:p>
          <a:p>
            <a:endParaRPr lang="en-US" sz="3200"/>
          </a:p>
        </p:txBody>
      </p:sp>
      <p:sp>
        <p:nvSpPr>
          <p:cNvPr id="8" name="Text Box 8"/>
          <p:cNvSpPr txBox="1"/>
          <p:nvPr/>
        </p:nvSpPr>
        <p:spPr>
          <a:xfrm>
            <a:off x="1775012" y="2860675"/>
            <a:ext cx="9265023" cy="315016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889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Foreach CHi in CHs</a:t>
            </a:r>
            <a:endParaRPr lang="en-US" sz="2800">
              <a:effectLst/>
              <a:ea typeface="Calibri" panose="020F0502020204030204" pitchFamily="34" charset="0"/>
              <a:cs typeface="Arial" panose="020B0604020202020204" pitchFamily="34" charset="0"/>
            </a:endParaRPr>
          </a:p>
          <a:p>
            <a:pPr marL="1524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Use Table EC to initialize CHs</a:t>
            </a:r>
            <a:endParaRPr lang="en-US" sz="2800">
              <a:effectLst/>
              <a:ea typeface="Calibri" panose="020F0502020204030204" pitchFamily="34" charset="0"/>
              <a:cs typeface="Arial" panose="020B0604020202020204" pitchFamily="34" charset="0"/>
            </a:endParaRPr>
          </a:p>
          <a:p>
            <a:pPr marL="0" marR="0">
              <a:lnSpc>
                <a:spcPts val="5"/>
              </a:lnSpc>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 </a:t>
            </a:r>
            <a:endParaRPr lang="en-US" sz="2800">
              <a:effectLst/>
              <a:ea typeface="Calibri" panose="020F0502020204030204" pitchFamily="34" charset="0"/>
              <a:cs typeface="Arial" panose="020B0604020202020204" pitchFamily="34" charset="0"/>
            </a:endParaRPr>
          </a:p>
          <a:p>
            <a:pPr marL="2159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Each CHi</a:t>
            </a:r>
            <a:endParaRPr lang="en-US" sz="2800">
              <a:effectLst/>
              <a:ea typeface="Calibri" panose="020F0502020204030204" pitchFamily="34" charset="0"/>
              <a:cs typeface="Arial" panose="020B0604020202020204" pitchFamily="34" charset="0"/>
            </a:endParaRPr>
          </a:p>
          <a:p>
            <a:pPr marL="3175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With Neighbor’s CHi</a:t>
            </a:r>
            <a:endParaRPr lang="en-US" sz="2800">
              <a:effectLst/>
              <a:ea typeface="Calibri" panose="020F0502020204030204" pitchFamily="34" charset="0"/>
              <a:cs typeface="Arial" panose="020B0604020202020204" pitchFamily="34" charset="0"/>
            </a:endParaRPr>
          </a:p>
          <a:p>
            <a:pPr marL="4064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If (Path between CHi and Neighbor is Shortest)</a:t>
            </a:r>
            <a:endParaRPr lang="en-US" sz="2800">
              <a:effectLst/>
              <a:ea typeface="Calibri" panose="020F0502020204030204" pitchFamily="34" charset="0"/>
              <a:cs typeface="Arial" panose="020B0604020202020204" pitchFamily="34" charset="0"/>
            </a:endParaRPr>
          </a:p>
          <a:p>
            <a:pPr marL="4572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Send Message From CHi to Neighbor</a:t>
            </a:r>
            <a:endParaRPr lang="en-US" sz="2800">
              <a:effectLst/>
              <a:ea typeface="Calibri" panose="020F0502020204030204" pitchFamily="34" charset="0"/>
              <a:cs typeface="Arial" panose="020B0604020202020204" pitchFamily="34" charset="0"/>
            </a:endParaRPr>
          </a:p>
          <a:p>
            <a:pPr marL="914400" marR="0">
              <a:spcBef>
                <a:spcPts val="0"/>
              </a:spcBef>
              <a:spcAft>
                <a:spcPts val="0"/>
              </a:spcAft>
            </a:pPr>
            <a:r>
              <a:rPr lang="en-US" sz="2800">
                <a:effectLst/>
                <a:latin typeface="Times New Roman" panose="02020603050405020304" pitchFamily="18" charset="0"/>
                <a:ea typeface="Times New Roman" panose="02020603050405020304" pitchFamily="18" charset="0"/>
                <a:cs typeface="Arial" panose="020B0604020202020204" pitchFamily="34" charset="0"/>
              </a:rPr>
              <a:t>Send Message From CHi to BS</a:t>
            </a:r>
            <a:endParaRPr lang="en-US" sz="280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17477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3600" b="1" smtClean="0">
                <a:latin typeface="Times New Roman" panose="02020603050405020304" pitchFamily="18" charset="0"/>
                <a:cs typeface="Times New Roman" panose="02020603050405020304" pitchFamily="18" charset="0"/>
              </a:rPr>
              <a:t>III-MÔ PHỎNG THUẬT TOÁN</a:t>
            </a:r>
            <a:endParaRPr lang="en-US" sz="36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24</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61366"/>
            <a:ext cx="2619375" cy="685800"/>
          </a:xfrm>
          <a:prstGeom prst="rect">
            <a:avLst/>
          </a:prstGeom>
        </p:spPr>
      </p:pic>
      <p:sp>
        <p:nvSpPr>
          <p:cNvPr id="3" name="TextBox 2"/>
          <p:cNvSpPr txBox="1"/>
          <p:nvPr/>
        </p:nvSpPr>
        <p:spPr>
          <a:xfrm>
            <a:off x="272182" y="1133578"/>
            <a:ext cx="6021041" cy="6001643"/>
          </a:xfrm>
          <a:prstGeom prst="rect">
            <a:avLst/>
          </a:prstGeom>
          <a:noFill/>
        </p:spPr>
        <p:txBody>
          <a:bodyPr wrap="square" rtlCol="0">
            <a:spAutoFit/>
          </a:bodyPr>
          <a:lstStyle/>
          <a:p>
            <a:pPr algn="just"/>
            <a:r>
              <a:rPr lang="en-US" sz="3200" smtClean="0"/>
              <a:t>Hình bên cạnh, </a:t>
            </a:r>
            <a:r>
              <a:rPr lang="en-US" sz="3200"/>
              <a:t>đường màu đỏ và đường màu xanh biểu thị mức tiêu thụ năng lượng trung bình trong giao thức LEACH và giao thức NEW AL. Điều đó có nghĩa là giao thức NEW AL của tôi hiệu quả hơn giao thức LEACH. Kết quả tiêu thụ năng </a:t>
            </a:r>
            <a:r>
              <a:rPr lang="en-US" sz="3200"/>
              <a:t>lượng </a:t>
            </a:r>
            <a:r>
              <a:rPr lang="en-US" sz="3200" smtClean="0"/>
              <a:t>thực </a:t>
            </a:r>
            <a:r>
              <a:rPr lang="en-US" sz="3200"/>
              <a:t>nghiệm đã giảm khoảng 21% và trong giao thức được đề xuất này, node đầu tiên bị  death 5 lần so với giao thức LEACH.</a:t>
            </a:r>
          </a:p>
          <a:p>
            <a:endParaRPr lang="en-US" sz="3200"/>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427694" y="1292973"/>
            <a:ext cx="5449140" cy="4233768"/>
          </a:xfrm>
          <a:prstGeom prst="rect">
            <a:avLst/>
          </a:prstGeom>
          <a:noFill/>
        </p:spPr>
      </p:pic>
      <p:sp>
        <p:nvSpPr>
          <p:cNvPr id="4" name="Rectangle 3"/>
          <p:cNvSpPr/>
          <p:nvPr/>
        </p:nvSpPr>
        <p:spPr>
          <a:xfrm>
            <a:off x="6427694" y="5527932"/>
            <a:ext cx="5589607" cy="369332"/>
          </a:xfrm>
          <a:prstGeom prst="rect">
            <a:avLst/>
          </a:prstGeom>
        </p:spPr>
        <p:txBody>
          <a:bodyPr wrap="none">
            <a:spAutoFit/>
          </a:bodyPr>
          <a:lstStyle/>
          <a:p>
            <a:pPr indent="228600" algn="just"/>
            <a:r>
              <a:rPr lang="en-US">
                <a:latin typeface="Times New Roman" panose="02020603050405020304" pitchFamily="18" charset="0"/>
                <a:ea typeface="Calibri" panose="020F0502020204030204" pitchFamily="34" charset="0"/>
                <a:cs typeface="Arial" panose="020B0604020202020204" pitchFamily="34" charset="0"/>
              </a:rPr>
              <a:t>Hình 4. Tiêu thụ năng lượng của LEACH và NEW ALL</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49127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3600" b="1" smtClean="0">
                <a:latin typeface="Times New Roman" panose="02020603050405020304" pitchFamily="18" charset="0"/>
                <a:cs typeface="Times New Roman" panose="02020603050405020304" pitchFamily="18" charset="0"/>
              </a:rPr>
              <a:t>IV-KẾT LUẬN</a:t>
            </a:r>
            <a:endParaRPr lang="en-US" sz="36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25</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47919"/>
            <a:ext cx="2619375" cy="685800"/>
          </a:xfrm>
          <a:prstGeom prst="rect">
            <a:avLst/>
          </a:prstGeom>
        </p:spPr>
      </p:pic>
      <p:sp>
        <p:nvSpPr>
          <p:cNvPr id="3" name="TextBox 2"/>
          <p:cNvSpPr txBox="1"/>
          <p:nvPr/>
        </p:nvSpPr>
        <p:spPr>
          <a:xfrm>
            <a:off x="487335" y="1093237"/>
            <a:ext cx="10888877" cy="6494085"/>
          </a:xfrm>
          <a:prstGeom prst="rect">
            <a:avLst/>
          </a:prstGeom>
          <a:noFill/>
        </p:spPr>
        <p:txBody>
          <a:bodyPr wrap="square" rtlCol="0">
            <a:spAutoFit/>
          </a:bodyPr>
          <a:lstStyle/>
          <a:p>
            <a:r>
              <a:rPr lang="en-US" sz="3200" smtClean="0"/>
              <a:t>1-Trong </a:t>
            </a:r>
            <a:r>
              <a:rPr lang="en-US" sz="3200"/>
              <a:t>bài báo này, chúng tôi nghiên cứu một giải thuật định tuyến hiệu quả tiêu thụ năng lượng dựa trên lựa chọn node đầu cụm(cụm chủ) kết hợp với giải thuật Dijkstra  Giải thuật này trình bày đường đi ngắn nhất giữa cụm chủ và các CH láng giềng, điều này đảm bảo rằng giải thuật này cung cấp truyền thông với chi phí thấp về mức tiêu thụ năng lượng. Giải thuật mới giúp giảm năng lượng tiêu thụ giữa các node bằng giải pháp phân cụm thông qua khoản cách đến trạm gốc lẫn các cụm </a:t>
            </a:r>
            <a:r>
              <a:rPr lang="en-US" sz="3200"/>
              <a:t>chủ</a:t>
            </a:r>
            <a:r>
              <a:rPr lang="en-US" sz="3200" smtClean="0"/>
              <a:t>.</a:t>
            </a:r>
          </a:p>
          <a:p>
            <a:r>
              <a:rPr lang="en-US" sz="3200" smtClean="0"/>
              <a:t>2-</a:t>
            </a:r>
            <a:r>
              <a:rPr lang="en-US" sz="3200"/>
              <a:t>Trong tương lai, chúng tôi vẫn tiếp tục xem xét giải thuật định tuyến để tiết kiệm năng lượng tiêu thụ cho các nút trong mạng cảm biến không dây.</a:t>
            </a:r>
          </a:p>
          <a:p>
            <a:endParaRPr lang="en-US" sz="3200"/>
          </a:p>
          <a:p>
            <a:endParaRPr lang="en-US" sz="3200"/>
          </a:p>
        </p:txBody>
      </p:sp>
    </p:spTree>
    <p:extLst>
      <p:ext uri="{BB962C8B-B14F-4D97-AF65-F5344CB8AC3E}">
        <p14:creationId xmlns:p14="http://schemas.microsoft.com/office/powerpoint/2010/main" val="36506509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3600" b="1" smtClean="0">
                <a:latin typeface="Times New Roman" panose="02020603050405020304" pitchFamily="18" charset="0"/>
                <a:cs typeface="Times New Roman" panose="02020603050405020304" pitchFamily="18" charset="0"/>
              </a:rPr>
              <a:t>KẾT THÚC BÀI BÁO CÁO</a:t>
            </a:r>
            <a:endParaRPr lang="en-US" sz="36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1" y="6492875"/>
            <a:ext cx="797543" cy="365125"/>
          </a:xfrm>
        </p:spPr>
        <p:txBody>
          <a:bodyPr/>
          <a:lstStyle/>
          <a:p>
            <a:fld id="{60C3BADF-12D3-4908-BD41-B227DB7E973A}" type="slidenum">
              <a:rPr lang="en-US" sz="1800" b="1" smtClean="0">
                <a:solidFill>
                  <a:schemeClr val="tx1"/>
                </a:solidFill>
              </a:rPr>
              <a:t>26</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47919"/>
            <a:ext cx="2619375" cy="685800"/>
          </a:xfrm>
          <a:prstGeom prst="rect">
            <a:avLst/>
          </a:prstGeom>
        </p:spPr>
      </p:pic>
      <p:pic>
        <p:nvPicPr>
          <p:cNvPr id="8" name="Picture 4" descr="Thank-You-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9314" y="1612163"/>
            <a:ext cx="5813138" cy="419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211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1255</Words>
  <Application>Microsoft Office PowerPoint</Application>
  <PresentationFormat>Widescreen</PresentationFormat>
  <Paragraphs>127</Paragraphs>
  <Slides>26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Calibri Light</vt:lpstr>
      <vt:lpstr>Cambria Math</vt:lpstr>
      <vt:lpstr>Times New Roman</vt:lpstr>
      <vt:lpstr>Wingdings</vt:lpstr>
      <vt:lpstr>Office Theme</vt:lpstr>
      <vt:lpstr> UBND THÀNH PHỐ HỒ CHÍ MINH TRƯỜNG ĐẠI HỌC SÀI GÒN</vt:lpstr>
      <vt:lpstr>BỐ CỤC ĐỀ TÀI</vt:lpstr>
      <vt:lpstr>TỔNG QUAN</vt:lpstr>
      <vt:lpstr>TỔNG QUAN</vt:lpstr>
      <vt:lpstr>TỔNG QUAN</vt:lpstr>
      <vt:lpstr>I-GIỚI THIỆU</vt:lpstr>
      <vt:lpstr>I-GIỚI THIỆU</vt:lpstr>
      <vt:lpstr>I-GIỚI THIỆU</vt:lpstr>
      <vt:lpstr>I-GIỚI THIỆU</vt:lpstr>
      <vt:lpstr>I-GIỚI THIỆU</vt:lpstr>
      <vt:lpstr>II-NỘI DUNG</vt:lpstr>
      <vt:lpstr>II-NỘI DUNG</vt:lpstr>
      <vt:lpstr>II-NỘI DUNG</vt:lpstr>
      <vt:lpstr>II-NỘI DUNG</vt:lpstr>
      <vt:lpstr>II-NỘI DUNG</vt:lpstr>
      <vt:lpstr>II-NỘI DUNG</vt:lpstr>
      <vt:lpstr>II-NỘI DUNG</vt:lpstr>
      <vt:lpstr>II-NỘI DUNG</vt:lpstr>
      <vt:lpstr>II-NỘI DUNG</vt:lpstr>
      <vt:lpstr>II-NỘI DUNG</vt:lpstr>
      <vt:lpstr>II-NỘI DUNG</vt:lpstr>
      <vt:lpstr>II-NỘI DUNG</vt:lpstr>
      <vt:lpstr>II-NỘI DUNG</vt:lpstr>
      <vt:lpstr>III-MÔ PHỎNG THUẬT TOÁN</vt:lpstr>
      <vt:lpstr>IV-KẾT LUẬN</vt:lpstr>
      <vt:lpstr>KẾT THÚC BÀI BÁO CÁO</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UBND THÀNH PHỐ HỒ CHÍ MINH TRƯỜNG ĐẠI HỌC SÀI GÒN</dc:title>
  <dc:creator>Admin</dc:creator>
  <cp:lastModifiedBy>Admin</cp:lastModifiedBy>
  <cp:revision>22</cp:revision>
  <dcterms:created xsi:type="dcterms:W3CDTF">2019-10-09T03:58:43Z</dcterms:created>
  <dcterms:modified xsi:type="dcterms:W3CDTF">2019-10-11T22:49:38Z</dcterms:modified>
</cp:coreProperties>
</file>